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df" ContentType="application/pdf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</p:sldMasterIdLst>
  <p:notesMasterIdLst>
    <p:notesMasterId r:id="rId20"/>
  </p:notesMasterIdLst>
  <p:handoutMasterIdLst>
    <p:handoutMasterId r:id="rId21"/>
  </p:handoutMasterIdLst>
  <p:sldIdLst>
    <p:sldId id="257" r:id="rId3"/>
    <p:sldId id="259" r:id="rId4"/>
    <p:sldId id="260" r:id="rId5"/>
    <p:sldId id="261" r:id="rId6"/>
    <p:sldId id="270" r:id="rId7"/>
    <p:sldId id="271" r:id="rId8"/>
    <p:sldId id="262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73" r:id="rId17"/>
    <p:sldId id="274" r:id="rId18"/>
    <p:sldId id="269" r:id="rId19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64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45D"/>
    <a:srgbClr val="1C305B"/>
    <a:srgbClr val="02235D"/>
    <a:srgbClr val="1F246E"/>
    <a:srgbClr val="071535"/>
    <a:srgbClr val="010000"/>
    <a:srgbClr val="0C0725"/>
    <a:srgbClr val="0800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4660" autoAdjust="0"/>
  </p:normalViewPr>
  <p:slideViewPr>
    <p:cSldViewPr snapToObjects="1">
      <p:cViewPr varScale="1">
        <p:scale>
          <a:sx n="70" d="100"/>
          <a:sy n="70" d="100"/>
        </p:scale>
        <p:origin x="-1680" y="-108"/>
      </p:cViewPr>
      <p:guideLst>
        <p:guide orient="horz" pos="2064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4F0CC-F5EE-4B72-9C49-403E8D77D7E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3D18B02-23C8-48B0-9260-50A78912CAC1}">
      <dgm:prSet phldrT="[Testo]"/>
      <dgm:spPr/>
      <dgm:t>
        <a:bodyPr/>
        <a:lstStyle/>
        <a:p>
          <a:r>
            <a:rPr lang="it-IT" dirty="0" err="1"/>
            <a:t>Civil</a:t>
          </a:r>
          <a:r>
            <a:rPr lang="it-IT" dirty="0"/>
            <a:t> </a:t>
          </a:r>
          <a:r>
            <a:rPr lang="it-IT" dirty="0" err="1"/>
            <a:t>conflicts</a:t>
          </a:r>
          <a:endParaRPr lang="it-IT" dirty="0"/>
        </a:p>
      </dgm:t>
    </dgm:pt>
    <dgm:pt modelId="{76E806F3-9B3F-4443-8FC6-5821F4BFC33B}" type="parTrans" cxnId="{AF4E6505-5F43-4496-84CC-26254C2ACAE7}">
      <dgm:prSet/>
      <dgm:spPr/>
      <dgm:t>
        <a:bodyPr/>
        <a:lstStyle/>
        <a:p>
          <a:endParaRPr lang="it-IT"/>
        </a:p>
      </dgm:t>
    </dgm:pt>
    <dgm:pt modelId="{AC286C11-2544-4624-8149-6B187FDC2FD0}" type="sibTrans" cxnId="{AF4E6505-5F43-4496-84CC-26254C2ACAE7}">
      <dgm:prSet/>
      <dgm:spPr/>
      <dgm:t>
        <a:bodyPr/>
        <a:lstStyle/>
        <a:p>
          <a:endParaRPr lang="it-IT"/>
        </a:p>
      </dgm:t>
    </dgm:pt>
    <dgm:pt modelId="{0D4274B6-2167-4F12-9713-4711118B0AF1}">
      <dgm:prSet phldrT="[Testo]"/>
      <dgm:spPr/>
      <dgm:t>
        <a:bodyPr/>
        <a:lstStyle/>
        <a:p>
          <a:r>
            <a:rPr lang="it-IT" dirty="0" err="1"/>
            <a:t>Illicit</a:t>
          </a:r>
          <a:r>
            <a:rPr lang="it-IT" dirty="0"/>
            <a:t> </a:t>
          </a:r>
          <a:r>
            <a:rPr lang="it-IT" dirty="0" err="1"/>
            <a:t>trade</a:t>
          </a:r>
          <a:r>
            <a:rPr lang="it-IT" dirty="0"/>
            <a:t> </a:t>
          </a:r>
          <a:r>
            <a:rPr lang="it-IT" dirty="0" err="1"/>
            <a:t>opportunities</a:t>
          </a:r>
          <a:endParaRPr lang="it-IT" dirty="0"/>
        </a:p>
      </dgm:t>
    </dgm:pt>
    <dgm:pt modelId="{F4098C9B-1604-48F2-8DCA-1166C0FF5B22}" type="parTrans" cxnId="{EE15C98D-A53F-46F1-AFB0-73E8E4560FFC}">
      <dgm:prSet/>
      <dgm:spPr/>
      <dgm:t>
        <a:bodyPr/>
        <a:lstStyle/>
        <a:p>
          <a:endParaRPr lang="it-IT"/>
        </a:p>
      </dgm:t>
    </dgm:pt>
    <dgm:pt modelId="{A845286C-ADC3-4498-B0B3-7369995DD750}" type="sibTrans" cxnId="{EE15C98D-A53F-46F1-AFB0-73E8E4560FFC}">
      <dgm:prSet/>
      <dgm:spPr/>
      <dgm:t>
        <a:bodyPr/>
        <a:lstStyle/>
        <a:p>
          <a:endParaRPr lang="it-IT"/>
        </a:p>
      </dgm:t>
    </dgm:pt>
    <dgm:pt modelId="{632D082B-65B4-41AD-9FA7-207EAA11F10F}">
      <dgm:prSet phldrT="[Testo]"/>
      <dgm:spPr/>
      <dgm:t>
        <a:bodyPr/>
        <a:lstStyle/>
        <a:p>
          <a:r>
            <a:rPr lang="it-IT" dirty="0" err="1"/>
            <a:t>Criminal</a:t>
          </a:r>
          <a:r>
            <a:rPr lang="it-IT" dirty="0"/>
            <a:t>/</a:t>
          </a:r>
          <a:r>
            <a:rPr lang="it-IT" dirty="0" err="1"/>
            <a:t>terrorist</a:t>
          </a:r>
          <a:r>
            <a:rPr lang="it-IT" dirty="0"/>
            <a:t> </a:t>
          </a:r>
          <a:r>
            <a:rPr lang="it-IT" dirty="0" err="1"/>
            <a:t>groups</a:t>
          </a:r>
          <a:endParaRPr lang="it-IT" dirty="0"/>
        </a:p>
      </dgm:t>
    </dgm:pt>
    <dgm:pt modelId="{8EDB4C9F-572D-4DD3-AEC8-D65746C4174B}" type="parTrans" cxnId="{5E030C63-B8B7-43B8-8C36-4690EA6DAB0A}">
      <dgm:prSet/>
      <dgm:spPr/>
      <dgm:t>
        <a:bodyPr/>
        <a:lstStyle/>
        <a:p>
          <a:endParaRPr lang="it-IT"/>
        </a:p>
      </dgm:t>
    </dgm:pt>
    <dgm:pt modelId="{6C5FD1DC-7F83-4B13-A176-9903BD095AE4}" type="sibTrans" cxnId="{5E030C63-B8B7-43B8-8C36-4690EA6DAB0A}">
      <dgm:prSet/>
      <dgm:spPr/>
      <dgm:t>
        <a:bodyPr/>
        <a:lstStyle/>
        <a:p>
          <a:endParaRPr lang="it-IT"/>
        </a:p>
      </dgm:t>
    </dgm:pt>
    <dgm:pt modelId="{F9B89B8D-D380-457B-A401-4D9122199D90}" type="pres">
      <dgm:prSet presAssocID="{ACC4F0CC-F5EE-4B72-9C49-403E8D77D7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A7D87B4-423F-48CB-B337-06AA3CABD626}" type="pres">
      <dgm:prSet presAssocID="{13D18B02-23C8-48B0-9260-50A78912CAC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AEC16E-9FA8-4255-960D-E89CB6D5AAF9}" type="pres">
      <dgm:prSet presAssocID="{AC286C11-2544-4624-8149-6B187FDC2FD0}" presName="sibTrans" presStyleLbl="sibTrans2D1" presStyleIdx="0" presStyleCnt="3"/>
      <dgm:spPr/>
      <dgm:t>
        <a:bodyPr/>
        <a:lstStyle/>
        <a:p>
          <a:endParaRPr lang="it-IT"/>
        </a:p>
      </dgm:t>
    </dgm:pt>
    <dgm:pt modelId="{3E211947-FC0E-4CE8-999F-F8808B7C39C1}" type="pres">
      <dgm:prSet presAssocID="{AC286C11-2544-4624-8149-6B187FDC2FD0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A13374DB-0EB4-4051-99B5-B1FEF3539290}" type="pres">
      <dgm:prSet presAssocID="{0D4274B6-2167-4F12-9713-4711118B0A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DE22A8-0928-4D40-ADAF-08AACDB74CAC}" type="pres">
      <dgm:prSet presAssocID="{A845286C-ADC3-4498-B0B3-7369995DD750}" presName="sibTrans" presStyleLbl="sibTrans2D1" presStyleIdx="1" presStyleCnt="3"/>
      <dgm:spPr/>
      <dgm:t>
        <a:bodyPr/>
        <a:lstStyle/>
        <a:p>
          <a:endParaRPr lang="it-IT"/>
        </a:p>
      </dgm:t>
    </dgm:pt>
    <dgm:pt modelId="{57E4D01D-B563-427C-A8B3-0780F6459022}" type="pres">
      <dgm:prSet presAssocID="{A845286C-ADC3-4498-B0B3-7369995DD750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40E709AB-9EF6-4A02-96D5-FC3CC28AFE66}" type="pres">
      <dgm:prSet presAssocID="{632D082B-65B4-41AD-9FA7-207EAA11F10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00DCAE-F2ED-4919-8F77-E1B2D3958E14}" type="pres">
      <dgm:prSet presAssocID="{6C5FD1DC-7F83-4B13-A176-9903BD095AE4}" presName="sibTrans" presStyleLbl="sibTrans2D1" presStyleIdx="2" presStyleCnt="3"/>
      <dgm:spPr/>
      <dgm:t>
        <a:bodyPr/>
        <a:lstStyle/>
        <a:p>
          <a:endParaRPr lang="it-IT"/>
        </a:p>
      </dgm:t>
    </dgm:pt>
    <dgm:pt modelId="{E0574151-1944-4D7E-A7E1-E5C4495DB7A9}" type="pres">
      <dgm:prSet presAssocID="{6C5FD1DC-7F83-4B13-A176-9903BD095AE4}" presName="connectorText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0829B82B-B730-41DE-8114-F900C542C22E}" type="presOf" srcId="{A845286C-ADC3-4498-B0B3-7369995DD750}" destId="{B2DE22A8-0928-4D40-ADAF-08AACDB74CAC}" srcOrd="0" destOrd="0" presId="urn:microsoft.com/office/officeart/2005/8/layout/cycle7"/>
    <dgm:cxn modelId="{2681C8EE-63BA-4009-8152-A6C763D06608}" type="presOf" srcId="{AC286C11-2544-4624-8149-6B187FDC2FD0}" destId="{75AEC16E-9FA8-4255-960D-E89CB6D5AAF9}" srcOrd="0" destOrd="0" presId="urn:microsoft.com/office/officeart/2005/8/layout/cycle7"/>
    <dgm:cxn modelId="{B74A3132-1FC9-49CF-B8B2-F86EB5B95DAB}" type="presOf" srcId="{6C5FD1DC-7F83-4B13-A176-9903BD095AE4}" destId="{7000DCAE-F2ED-4919-8F77-E1B2D3958E14}" srcOrd="0" destOrd="0" presId="urn:microsoft.com/office/officeart/2005/8/layout/cycle7"/>
    <dgm:cxn modelId="{8AD47597-8C6A-400D-B139-B597D2F3CC22}" type="presOf" srcId="{A845286C-ADC3-4498-B0B3-7369995DD750}" destId="{57E4D01D-B563-427C-A8B3-0780F6459022}" srcOrd="1" destOrd="0" presId="urn:microsoft.com/office/officeart/2005/8/layout/cycle7"/>
    <dgm:cxn modelId="{AF4E6505-5F43-4496-84CC-26254C2ACAE7}" srcId="{ACC4F0CC-F5EE-4B72-9C49-403E8D77D7E6}" destId="{13D18B02-23C8-48B0-9260-50A78912CAC1}" srcOrd="0" destOrd="0" parTransId="{76E806F3-9B3F-4443-8FC6-5821F4BFC33B}" sibTransId="{AC286C11-2544-4624-8149-6B187FDC2FD0}"/>
    <dgm:cxn modelId="{5E030C63-B8B7-43B8-8C36-4690EA6DAB0A}" srcId="{ACC4F0CC-F5EE-4B72-9C49-403E8D77D7E6}" destId="{632D082B-65B4-41AD-9FA7-207EAA11F10F}" srcOrd="2" destOrd="0" parTransId="{8EDB4C9F-572D-4DD3-AEC8-D65746C4174B}" sibTransId="{6C5FD1DC-7F83-4B13-A176-9903BD095AE4}"/>
    <dgm:cxn modelId="{DD7B8212-F42A-4479-9B8D-2EF693F33149}" type="presOf" srcId="{632D082B-65B4-41AD-9FA7-207EAA11F10F}" destId="{40E709AB-9EF6-4A02-96D5-FC3CC28AFE66}" srcOrd="0" destOrd="0" presId="urn:microsoft.com/office/officeart/2005/8/layout/cycle7"/>
    <dgm:cxn modelId="{EE15C98D-A53F-46F1-AFB0-73E8E4560FFC}" srcId="{ACC4F0CC-F5EE-4B72-9C49-403E8D77D7E6}" destId="{0D4274B6-2167-4F12-9713-4711118B0AF1}" srcOrd="1" destOrd="0" parTransId="{F4098C9B-1604-48F2-8DCA-1166C0FF5B22}" sibTransId="{A845286C-ADC3-4498-B0B3-7369995DD750}"/>
    <dgm:cxn modelId="{0D51340B-FEE7-4D8F-A0A7-F7991E3F8814}" type="presOf" srcId="{AC286C11-2544-4624-8149-6B187FDC2FD0}" destId="{3E211947-FC0E-4CE8-999F-F8808B7C39C1}" srcOrd="1" destOrd="0" presId="urn:microsoft.com/office/officeart/2005/8/layout/cycle7"/>
    <dgm:cxn modelId="{F418F622-A27F-47E5-8456-20636660E314}" type="presOf" srcId="{0D4274B6-2167-4F12-9713-4711118B0AF1}" destId="{A13374DB-0EB4-4051-99B5-B1FEF3539290}" srcOrd="0" destOrd="0" presId="urn:microsoft.com/office/officeart/2005/8/layout/cycle7"/>
    <dgm:cxn modelId="{F5C1DB76-CA43-4CA7-BC47-15BF5F6698C5}" type="presOf" srcId="{13D18B02-23C8-48B0-9260-50A78912CAC1}" destId="{1A7D87B4-423F-48CB-B337-06AA3CABD626}" srcOrd="0" destOrd="0" presId="urn:microsoft.com/office/officeart/2005/8/layout/cycle7"/>
    <dgm:cxn modelId="{CCCB7962-16C6-4419-8743-2FEC0835B22A}" type="presOf" srcId="{ACC4F0CC-F5EE-4B72-9C49-403E8D77D7E6}" destId="{F9B89B8D-D380-457B-A401-4D9122199D90}" srcOrd="0" destOrd="0" presId="urn:microsoft.com/office/officeart/2005/8/layout/cycle7"/>
    <dgm:cxn modelId="{3C4B1B1E-4785-4ABD-95AD-FAE5F3A25AEA}" type="presOf" srcId="{6C5FD1DC-7F83-4B13-A176-9903BD095AE4}" destId="{E0574151-1944-4D7E-A7E1-E5C4495DB7A9}" srcOrd="1" destOrd="0" presId="urn:microsoft.com/office/officeart/2005/8/layout/cycle7"/>
    <dgm:cxn modelId="{07E3866F-1825-496D-B2B7-76A662D5E812}" type="presParOf" srcId="{F9B89B8D-D380-457B-A401-4D9122199D90}" destId="{1A7D87B4-423F-48CB-B337-06AA3CABD626}" srcOrd="0" destOrd="0" presId="urn:microsoft.com/office/officeart/2005/8/layout/cycle7"/>
    <dgm:cxn modelId="{D64B16E8-889C-4087-AED7-5BB896F358EF}" type="presParOf" srcId="{F9B89B8D-D380-457B-A401-4D9122199D90}" destId="{75AEC16E-9FA8-4255-960D-E89CB6D5AAF9}" srcOrd="1" destOrd="0" presId="urn:microsoft.com/office/officeart/2005/8/layout/cycle7"/>
    <dgm:cxn modelId="{3D968EAD-19F3-410D-BD18-3C9AD9E7E83B}" type="presParOf" srcId="{75AEC16E-9FA8-4255-960D-E89CB6D5AAF9}" destId="{3E211947-FC0E-4CE8-999F-F8808B7C39C1}" srcOrd="0" destOrd="0" presId="urn:microsoft.com/office/officeart/2005/8/layout/cycle7"/>
    <dgm:cxn modelId="{7469D74C-9BE6-44C8-ADF9-60B19934DBAD}" type="presParOf" srcId="{F9B89B8D-D380-457B-A401-4D9122199D90}" destId="{A13374DB-0EB4-4051-99B5-B1FEF3539290}" srcOrd="2" destOrd="0" presId="urn:microsoft.com/office/officeart/2005/8/layout/cycle7"/>
    <dgm:cxn modelId="{92D17289-E136-4976-87FA-D4AEB1CCC537}" type="presParOf" srcId="{F9B89B8D-D380-457B-A401-4D9122199D90}" destId="{B2DE22A8-0928-4D40-ADAF-08AACDB74CAC}" srcOrd="3" destOrd="0" presId="urn:microsoft.com/office/officeart/2005/8/layout/cycle7"/>
    <dgm:cxn modelId="{F1786F9E-EF24-493B-991C-7CD60DAE8868}" type="presParOf" srcId="{B2DE22A8-0928-4D40-ADAF-08AACDB74CAC}" destId="{57E4D01D-B563-427C-A8B3-0780F6459022}" srcOrd="0" destOrd="0" presId="urn:microsoft.com/office/officeart/2005/8/layout/cycle7"/>
    <dgm:cxn modelId="{74C114B6-98F9-4D9D-A57F-61B797EAB70F}" type="presParOf" srcId="{F9B89B8D-D380-457B-A401-4D9122199D90}" destId="{40E709AB-9EF6-4A02-96D5-FC3CC28AFE66}" srcOrd="4" destOrd="0" presId="urn:microsoft.com/office/officeart/2005/8/layout/cycle7"/>
    <dgm:cxn modelId="{13FF6C5A-0479-4D4C-9613-0C60C77A208B}" type="presParOf" srcId="{F9B89B8D-D380-457B-A401-4D9122199D90}" destId="{7000DCAE-F2ED-4919-8F77-E1B2D3958E14}" srcOrd="5" destOrd="0" presId="urn:microsoft.com/office/officeart/2005/8/layout/cycle7"/>
    <dgm:cxn modelId="{9DE85B8E-662D-4649-9302-CC9A6B89B2BC}" type="presParOf" srcId="{7000DCAE-F2ED-4919-8F77-E1B2D3958E14}" destId="{E0574151-1944-4D7E-A7E1-E5C4495DB7A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7D87B4-423F-48CB-B337-06AA3CABD626}">
      <dsp:nvSpPr>
        <dsp:cNvPr id="0" name=""/>
        <dsp:cNvSpPr/>
      </dsp:nvSpPr>
      <dsp:spPr>
        <a:xfrm>
          <a:off x="2292143" y="1184"/>
          <a:ext cx="2544505" cy="1272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err="1"/>
            <a:t>Civil</a:t>
          </a:r>
          <a:r>
            <a:rPr lang="it-IT" sz="2500" kern="1200" dirty="0"/>
            <a:t> </a:t>
          </a:r>
          <a:r>
            <a:rPr lang="it-IT" sz="2500" kern="1200" dirty="0" err="1"/>
            <a:t>conflicts</a:t>
          </a:r>
          <a:endParaRPr lang="it-IT" sz="2500" kern="1200" dirty="0"/>
        </a:p>
      </dsp:txBody>
      <dsp:txXfrm>
        <a:off x="2292143" y="1184"/>
        <a:ext cx="2544505" cy="1272252"/>
      </dsp:txXfrm>
    </dsp:sp>
    <dsp:sp modelId="{75AEC16E-9FA8-4255-960D-E89CB6D5AAF9}">
      <dsp:nvSpPr>
        <dsp:cNvPr id="0" name=""/>
        <dsp:cNvSpPr/>
      </dsp:nvSpPr>
      <dsp:spPr>
        <a:xfrm rot="3600000">
          <a:off x="3952130" y="2233515"/>
          <a:ext cx="1324757" cy="4452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3600000">
        <a:off x="3952130" y="2233515"/>
        <a:ext cx="1324757" cy="445288"/>
      </dsp:txXfrm>
    </dsp:sp>
    <dsp:sp modelId="{A13374DB-0EB4-4051-99B5-B1FEF3539290}">
      <dsp:nvSpPr>
        <dsp:cNvPr id="0" name=""/>
        <dsp:cNvSpPr/>
      </dsp:nvSpPr>
      <dsp:spPr>
        <a:xfrm>
          <a:off x="4392369" y="3638883"/>
          <a:ext cx="2544505" cy="1272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err="1"/>
            <a:t>Illicit</a:t>
          </a:r>
          <a:r>
            <a:rPr lang="it-IT" sz="2500" kern="1200" dirty="0"/>
            <a:t> </a:t>
          </a:r>
          <a:r>
            <a:rPr lang="it-IT" sz="2500" kern="1200" dirty="0" err="1"/>
            <a:t>trade</a:t>
          </a:r>
          <a:r>
            <a:rPr lang="it-IT" sz="2500" kern="1200" dirty="0"/>
            <a:t> </a:t>
          </a:r>
          <a:r>
            <a:rPr lang="it-IT" sz="2500" kern="1200" dirty="0" err="1"/>
            <a:t>opportunities</a:t>
          </a:r>
          <a:endParaRPr lang="it-IT" sz="2500" kern="1200" dirty="0"/>
        </a:p>
      </dsp:txBody>
      <dsp:txXfrm>
        <a:off x="4392369" y="3638883"/>
        <a:ext cx="2544505" cy="1272252"/>
      </dsp:txXfrm>
    </dsp:sp>
    <dsp:sp modelId="{B2DE22A8-0928-4D40-ADAF-08AACDB74CAC}">
      <dsp:nvSpPr>
        <dsp:cNvPr id="0" name=""/>
        <dsp:cNvSpPr/>
      </dsp:nvSpPr>
      <dsp:spPr>
        <a:xfrm rot="10800000">
          <a:off x="2902017" y="4052365"/>
          <a:ext cx="1324757" cy="4452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10800000">
        <a:off x="2902017" y="4052365"/>
        <a:ext cx="1324757" cy="445288"/>
      </dsp:txXfrm>
    </dsp:sp>
    <dsp:sp modelId="{40E709AB-9EF6-4A02-96D5-FC3CC28AFE66}">
      <dsp:nvSpPr>
        <dsp:cNvPr id="0" name=""/>
        <dsp:cNvSpPr/>
      </dsp:nvSpPr>
      <dsp:spPr>
        <a:xfrm>
          <a:off x="191916" y="3638883"/>
          <a:ext cx="2544505" cy="1272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err="1"/>
            <a:t>Criminal</a:t>
          </a:r>
          <a:r>
            <a:rPr lang="it-IT" sz="2500" kern="1200" dirty="0"/>
            <a:t>/</a:t>
          </a:r>
          <a:r>
            <a:rPr lang="it-IT" sz="2500" kern="1200" dirty="0" err="1"/>
            <a:t>terrorist</a:t>
          </a:r>
          <a:r>
            <a:rPr lang="it-IT" sz="2500" kern="1200" dirty="0"/>
            <a:t> </a:t>
          </a:r>
          <a:r>
            <a:rPr lang="it-IT" sz="2500" kern="1200" dirty="0" err="1"/>
            <a:t>groups</a:t>
          </a:r>
          <a:endParaRPr lang="it-IT" sz="2500" kern="1200" dirty="0"/>
        </a:p>
      </dsp:txBody>
      <dsp:txXfrm>
        <a:off x="191916" y="3638883"/>
        <a:ext cx="2544505" cy="1272252"/>
      </dsp:txXfrm>
    </dsp:sp>
    <dsp:sp modelId="{7000DCAE-F2ED-4919-8F77-E1B2D3958E14}">
      <dsp:nvSpPr>
        <dsp:cNvPr id="0" name=""/>
        <dsp:cNvSpPr/>
      </dsp:nvSpPr>
      <dsp:spPr>
        <a:xfrm rot="18000000">
          <a:off x="1851903" y="2233515"/>
          <a:ext cx="1324757" cy="4452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18000000">
        <a:off x="1851903" y="2233515"/>
        <a:ext cx="1324757" cy="445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0E3E889-0111-3E4A-BB98-744D8571BE5D}" type="datetime1">
              <a:rPr lang="it-IT"/>
              <a:pPr>
                <a:defRPr/>
              </a:pPr>
              <a:t>26/01/2016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7AC319-5DD3-BD41-8411-92576292A5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077239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D841C7-C792-D343-9174-80D4712DF5DB}" type="datetime1">
              <a:rPr lang="it-IT"/>
              <a:pPr>
                <a:defRPr/>
              </a:pPr>
              <a:t>26/01/2016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729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82345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54454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9251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8427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0947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59655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282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7127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40892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1285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8561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38E21-2B20-104C-AFDC-BD722449A96A}" type="slidenum">
              <a:rPr lang="it-IT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160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sz="quarter" idx="11" hasCustomPrompt="1"/>
          </p:nvPr>
        </p:nvSpPr>
        <p:spPr>
          <a:xfrm>
            <a:off x="872480" y="44624"/>
            <a:ext cx="2438400" cy="533400"/>
          </a:xfrm>
          <a:prstGeom prst="rect">
            <a:avLst/>
          </a:prstGeom>
        </p:spPr>
        <p:txBody>
          <a:bodyPr/>
          <a:lstStyle>
            <a:lvl1pPr algn="l">
              <a:buNone/>
              <a:defRPr sz="3200">
                <a:solidFill>
                  <a:srgbClr val="00245D"/>
                </a:solidFill>
              </a:defRPr>
            </a:lvl1pPr>
          </a:lstStyle>
          <a:p>
            <a:pPr lvl="0"/>
            <a:r>
              <a:rPr lang="it-IT" dirty="0"/>
              <a:t>Titolo Slide</a:t>
            </a:r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72480" y="1102684"/>
            <a:ext cx="7947992" cy="387927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 baseline="0"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400">
                <a:latin typeface="Arial"/>
                <a:cs typeface="Arial"/>
              </a:defRPr>
            </a:lvl5pPr>
          </a:lstStyle>
          <a:p>
            <a:pPr marL="0" indent="0">
              <a:buNone/>
            </a:pP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Proin</a:t>
            </a:r>
            <a:r>
              <a:rPr lang="it-IT" dirty="0"/>
              <a:t>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interdum</a:t>
            </a:r>
            <a:r>
              <a:rPr lang="it-IT" dirty="0"/>
              <a:t> </a:t>
            </a:r>
            <a:r>
              <a:rPr lang="it-IT" dirty="0" err="1"/>
              <a:t>velit</a:t>
            </a:r>
            <a:r>
              <a:rPr lang="it-IT" dirty="0"/>
              <a:t>. Cras </a:t>
            </a:r>
            <a:r>
              <a:rPr lang="it-IT" dirty="0" err="1"/>
              <a:t>mauris</a:t>
            </a:r>
            <a:r>
              <a:rPr lang="it-IT" dirty="0"/>
              <a:t> urna,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a,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urna. </a:t>
            </a:r>
            <a:r>
              <a:rPr lang="it-IT" dirty="0" err="1"/>
              <a:t>Aliquam</a:t>
            </a:r>
            <a:r>
              <a:rPr lang="it-IT" dirty="0"/>
              <a:t> gravida, </a:t>
            </a:r>
            <a:r>
              <a:rPr lang="it-IT" dirty="0" err="1"/>
              <a:t>dolor</a:t>
            </a:r>
            <a:r>
              <a:rPr lang="it-IT" dirty="0"/>
              <a:t> in </a:t>
            </a:r>
            <a:r>
              <a:rPr lang="it-IT" dirty="0" err="1"/>
              <a:t>posuere</a:t>
            </a:r>
            <a:r>
              <a:rPr lang="it-IT" dirty="0"/>
              <a:t> </a:t>
            </a:r>
            <a:r>
              <a:rPr lang="it-IT" dirty="0" err="1"/>
              <a:t>euismod</a:t>
            </a:r>
            <a:r>
              <a:rPr lang="it-IT" dirty="0"/>
              <a:t>, eros </a:t>
            </a:r>
            <a:r>
              <a:rPr lang="it-IT" dirty="0" err="1"/>
              <a:t>tellus</a:t>
            </a:r>
            <a:r>
              <a:rPr lang="it-IT" dirty="0"/>
              <a:t> </a:t>
            </a:r>
            <a:r>
              <a:rPr lang="it-IT" dirty="0" err="1"/>
              <a:t>placerat</a:t>
            </a:r>
            <a:r>
              <a:rPr lang="it-IT" dirty="0"/>
              <a:t> </a:t>
            </a:r>
            <a:r>
              <a:rPr lang="it-IT" dirty="0" err="1"/>
              <a:t>sem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imperdiet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ut eros. </a:t>
            </a:r>
            <a:r>
              <a:rPr lang="it-IT" dirty="0" err="1"/>
              <a:t>Aliquam</a:t>
            </a:r>
            <a:r>
              <a:rPr lang="it-IT" dirty="0"/>
              <a:t> </a:t>
            </a:r>
            <a:r>
              <a:rPr lang="it-IT" dirty="0" err="1"/>
              <a:t>erat</a:t>
            </a:r>
            <a:r>
              <a:rPr lang="it-IT" dirty="0"/>
              <a:t> </a:t>
            </a:r>
            <a:r>
              <a:rPr lang="it-IT" dirty="0" err="1"/>
              <a:t>volutpat</a:t>
            </a:r>
            <a:r>
              <a:rPr lang="it-IT" dirty="0"/>
              <a:t>. </a:t>
            </a:r>
            <a:r>
              <a:rPr lang="it-IT" dirty="0" err="1"/>
              <a:t>Quisque</a:t>
            </a:r>
            <a:r>
              <a:rPr lang="it-IT" dirty="0"/>
              <a:t> orci </a:t>
            </a:r>
            <a:r>
              <a:rPr lang="it-IT" dirty="0" err="1"/>
              <a:t>dui</a:t>
            </a:r>
            <a:r>
              <a:rPr lang="it-IT" dirty="0"/>
              <a:t>, </a:t>
            </a:r>
            <a:r>
              <a:rPr lang="it-IT" dirty="0" err="1"/>
              <a:t>fermentum</a:t>
            </a:r>
            <a:r>
              <a:rPr lang="it-IT" dirty="0"/>
              <a:t>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pharetra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, </a:t>
            </a:r>
            <a:r>
              <a:rPr lang="it-IT" dirty="0" err="1"/>
              <a:t>blandit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. </a:t>
            </a:r>
            <a:r>
              <a:rPr lang="it-IT" dirty="0" err="1"/>
              <a:t>Proin</a:t>
            </a:r>
            <a:r>
              <a:rPr lang="it-IT" dirty="0"/>
              <a:t> </a:t>
            </a:r>
            <a:r>
              <a:rPr lang="it-IT" dirty="0" err="1"/>
              <a:t>pretium</a:t>
            </a:r>
            <a:r>
              <a:rPr lang="it-IT" dirty="0"/>
              <a:t> </a:t>
            </a:r>
            <a:r>
              <a:rPr lang="it-IT" dirty="0" err="1"/>
              <a:t>neque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est </a:t>
            </a:r>
            <a:r>
              <a:rPr lang="it-IT" dirty="0" err="1"/>
              <a:t>congue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. </a:t>
            </a:r>
          </a:p>
          <a:p>
            <a:pPr marL="457200" lvl="1" indent="0">
              <a:buNone/>
            </a:pPr>
            <a:endParaRPr lang="it-IT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dirty="0"/>
              <a:t>Cras </a:t>
            </a:r>
            <a:r>
              <a:rPr lang="it-IT" dirty="0" err="1"/>
              <a:t>elit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interdum</a:t>
            </a:r>
            <a:r>
              <a:rPr lang="it-IT" dirty="0"/>
              <a:t> et </a:t>
            </a:r>
            <a:r>
              <a:rPr lang="it-IT" dirty="0" err="1"/>
              <a:t>elementum</a:t>
            </a:r>
            <a:r>
              <a:rPr lang="it-IT" dirty="0"/>
              <a:t> id, </a:t>
            </a:r>
            <a:r>
              <a:rPr lang="it-IT" dirty="0" err="1"/>
              <a:t>consequat</a:t>
            </a:r>
            <a:r>
              <a:rPr lang="it-IT" dirty="0"/>
              <a:t> </a:t>
            </a:r>
            <a:r>
              <a:rPr lang="it-IT" dirty="0" err="1"/>
              <a:t>nec</a:t>
            </a:r>
            <a:r>
              <a:rPr lang="it-IT" dirty="0"/>
              <a:t> </a:t>
            </a:r>
            <a:r>
              <a:rPr lang="it-IT" dirty="0" err="1"/>
              <a:t>felis</a:t>
            </a:r>
            <a:r>
              <a:rPr lang="it-IT" dirty="0"/>
              <a:t>. Morbi </a:t>
            </a:r>
            <a:r>
              <a:rPr lang="it-IT" dirty="0" err="1"/>
              <a:t>interdum</a:t>
            </a:r>
            <a:r>
              <a:rPr lang="it-IT" dirty="0"/>
              <a:t>, </a:t>
            </a:r>
            <a:r>
              <a:rPr lang="it-IT" dirty="0" err="1"/>
              <a:t>tellus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 </a:t>
            </a:r>
            <a:r>
              <a:rPr lang="it-IT" dirty="0" err="1"/>
              <a:t>suscipit</a:t>
            </a:r>
            <a:r>
              <a:rPr lang="it-IT" dirty="0"/>
              <a:t> </a:t>
            </a:r>
            <a:r>
              <a:rPr lang="it-IT" dirty="0" err="1"/>
              <a:t>euismod</a:t>
            </a:r>
            <a:r>
              <a:rPr lang="it-IT" dirty="0"/>
              <a:t>, </a:t>
            </a:r>
            <a:r>
              <a:rPr lang="it-IT" dirty="0" err="1"/>
              <a:t>nisi</a:t>
            </a:r>
            <a:r>
              <a:rPr lang="it-IT" dirty="0"/>
              <a:t>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ultrices</a:t>
            </a:r>
            <a:r>
              <a:rPr lang="it-IT" dirty="0"/>
              <a:t> </a:t>
            </a:r>
            <a:r>
              <a:rPr lang="it-IT" dirty="0" err="1"/>
              <a:t>nisl</a:t>
            </a:r>
            <a:r>
              <a:rPr lang="it-IT" dirty="0"/>
              <a:t>, vitae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neque</a:t>
            </a:r>
            <a:r>
              <a:rPr lang="it-IT" dirty="0"/>
              <a:t> </a:t>
            </a:r>
            <a:r>
              <a:rPr lang="it-IT" dirty="0" err="1"/>
              <a:t>dui</a:t>
            </a:r>
            <a:r>
              <a:rPr lang="it-IT" dirty="0"/>
              <a:t> et massa. </a:t>
            </a:r>
            <a:r>
              <a:rPr lang="it-IT" dirty="0" err="1"/>
              <a:t>Suspendisse</a:t>
            </a:r>
            <a:r>
              <a:rPr lang="it-IT" dirty="0"/>
              <a:t> ante </a:t>
            </a:r>
            <a:r>
              <a:rPr lang="it-IT" dirty="0" err="1"/>
              <a:t>felis</a:t>
            </a:r>
            <a:r>
              <a:rPr lang="it-IT" dirty="0"/>
              <a:t>, </a:t>
            </a:r>
            <a:r>
              <a:rPr lang="it-IT" dirty="0" err="1"/>
              <a:t>porttitor</a:t>
            </a:r>
            <a:r>
              <a:rPr lang="it-IT" dirty="0"/>
              <a:t> ut </a:t>
            </a:r>
            <a:r>
              <a:rPr lang="it-IT" dirty="0" err="1"/>
              <a:t>ultricies</a:t>
            </a:r>
            <a:r>
              <a:rPr lang="it-IT" dirty="0"/>
              <a:t> a, </a:t>
            </a:r>
            <a:r>
              <a:rPr lang="it-IT" dirty="0" err="1"/>
              <a:t>venenatis</a:t>
            </a:r>
            <a:r>
              <a:rPr lang="it-IT" dirty="0"/>
              <a:t> in </a:t>
            </a:r>
            <a:r>
              <a:rPr lang="it-IT" dirty="0" err="1"/>
              <a:t>dolor</a:t>
            </a:r>
            <a:r>
              <a:rPr lang="it-IT" dirty="0"/>
              <a:t>. 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44352" y="6457212"/>
            <a:ext cx="415948" cy="365125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fld id="{8E48B47C-053F-422E-9FB2-806C4BE6EE1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6"/>
          <p:cNvSpPr>
            <a:spLocks noGrp="1"/>
          </p:cNvSpPr>
          <p:nvPr>
            <p:ph type="body" sz="quarter" idx="14" hasCustomPrompt="1"/>
          </p:nvPr>
        </p:nvSpPr>
        <p:spPr>
          <a:xfrm>
            <a:off x="872480" y="476672"/>
            <a:ext cx="3051448" cy="5334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buNone/>
              <a:defRPr sz="2600">
                <a:solidFill>
                  <a:srgbClr val="00245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it-IT" dirty="0"/>
              <a:t>Sottotitolo Slide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sz="quarter" idx="11" hasCustomPrompt="1"/>
          </p:nvPr>
        </p:nvSpPr>
        <p:spPr>
          <a:xfrm>
            <a:off x="872480" y="44624"/>
            <a:ext cx="2438400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rgbClr val="00245D"/>
                </a:solidFill>
              </a:defRPr>
            </a:lvl1pPr>
          </a:lstStyle>
          <a:p>
            <a:pPr lvl="0"/>
            <a:r>
              <a:rPr lang="it-IT" dirty="0"/>
              <a:t>Titolo Slide</a:t>
            </a:r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72480" y="1268760"/>
            <a:ext cx="7947992" cy="3879273"/>
          </a:xfrm>
          <a:prstGeom prst="rect">
            <a:avLst/>
          </a:prstGeom>
        </p:spPr>
        <p:txBody>
          <a:bodyPr/>
          <a:lstStyle>
            <a:lvl1pPr marL="0" indent="0" algn="just">
              <a:buFontTx/>
              <a:buNone/>
              <a:defRPr sz="2200" baseline="0">
                <a:latin typeface="Arial"/>
                <a:cs typeface="Arial"/>
              </a:defRPr>
            </a:lvl1pPr>
            <a:lvl2pPr marL="457200" indent="0" algn="just">
              <a:lnSpc>
                <a:spcPct val="100000"/>
              </a:lnSpc>
              <a:buNone/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400">
                <a:latin typeface="Arial"/>
                <a:cs typeface="Arial"/>
              </a:defRPr>
            </a:lvl5pPr>
          </a:lstStyle>
          <a:p>
            <a:pPr marL="0" indent="0">
              <a:buNone/>
            </a:pP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Proin</a:t>
            </a:r>
            <a:r>
              <a:rPr lang="it-IT" dirty="0"/>
              <a:t>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interdum</a:t>
            </a:r>
            <a:r>
              <a:rPr lang="it-IT" dirty="0"/>
              <a:t> </a:t>
            </a:r>
            <a:r>
              <a:rPr lang="it-IT" dirty="0" err="1"/>
              <a:t>velit</a:t>
            </a:r>
            <a:r>
              <a:rPr lang="it-IT" dirty="0"/>
              <a:t>. Cras </a:t>
            </a:r>
            <a:r>
              <a:rPr lang="it-IT" dirty="0" err="1"/>
              <a:t>mauris</a:t>
            </a:r>
            <a:r>
              <a:rPr lang="it-IT" dirty="0"/>
              <a:t> urna, </a:t>
            </a:r>
            <a:r>
              <a:rPr lang="it-IT" dirty="0" err="1"/>
              <a:t>dictum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a,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urna. </a:t>
            </a:r>
            <a:r>
              <a:rPr lang="it-IT" dirty="0" err="1"/>
              <a:t>Aliquam</a:t>
            </a:r>
            <a:r>
              <a:rPr lang="it-IT" dirty="0"/>
              <a:t> gravida, </a:t>
            </a:r>
            <a:r>
              <a:rPr lang="it-IT" dirty="0" err="1"/>
              <a:t>dolor</a:t>
            </a:r>
            <a:r>
              <a:rPr lang="it-IT" dirty="0"/>
              <a:t> in </a:t>
            </a:r>
            <a:r>
              <a:rPr lang="it-IT" dirty="0" err="1"/>
              <a:t>posuere</a:t>
            </a:r>
            <a:r>
              <a:rPr lang="it-IT" dirty="0"/>
              <a:t> </a:t>
            </a:r>
            <a:r>
              <a:rPr lang="it-IT" dirty="0" err="1"/>
              <a:t>euismod</a:t>
            </a:r>
            <a:r>
              <a:rPr lang="it-IT" dirty="0"/>
              <a:t>, eros </a:t>
            </a:r>
            <a:r>
              <a:rPr lang="it-IT" dirty="0" err="1"/>
              <a:t>tellus</a:t>
            </a:r>
            <a:r>
              <a:rPr lang="it-IT" dirty="0"/>
              <a:t> </a:t>
            </a:r>
            <a:r>
              <a:rPr lang="it-IT" dirty="0" err="1"/>
              <a:t>placerat</a:t>
            </a:r>
            <a:r>
              <a:rPr lang="it-IT" dirty="0"/>
              <a:t> </a:t>
            </a:r>
            <a:r>
              <a:rPr lang="it-IT" dirty="0" err="1"/>
              <a:t>sem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imperdiet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ut eros. </a:t>
            </a:r>
            <a:r>
              <a:rPr lang="it-IT" dirty="0" err="1"/>
              <a:t>Aliquam</a:t>
            </a:r>
            <a:r>
              <a:rPr lang="it-IT" dirty="0"/>
              <a:t> </a:t>
            </a:r>
            <a:r>
              <a:rPr lang="it-IT" dirty="0" err="1"/>
              <a:t>erat</a:t>
            </a:r>
            <a:r>
              <a:rPr lang="it-IT" dirty="0"/>
              <a:t> </a:t>
            </a:r>
            <a:r>
              <a:rPr lang="it-IT" dirty="0" err="1"/>
              <a:t>volutpat</a:t>
            </a:r>
            <a:r>
              <a:rPr lang="it-IT" dirty="0"/>
              <a:t>. </a:t>
            </a:r>
            <a:r>
              <a:rPr lang="it-IT" dirty="0" err="1"/>
              <a:t>Quisque</a:t>
            </a:r>
            <a:r>
              <a:rPr lang="it-IT" dirty="0"/>
              <a:t> orci </a:t>
            </a:r>
            <a:r>
              <a:rPr lang="it-IT" dirty="0" err="1"/>
              <a:t>dui</a:t>
            </a:r>
            <a:r>
              <a:rPr lang="it-IT" dirty="0"/>
              <a:t>, </a:t>
            </a:r>
            <a:r>
              <a:rPr lang="it-IT" dirty="0" err="1"/>
              <a:t>fermentum</a:t>
            </a:r>
            <a:r>
              <a:rPr lang="it-IT" dirty="0"/>
              <a:t>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pharetra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, </a:t>
            </a:r>
            <a:r>
              <a:rPr lang="it-IT" dirty="0" err="1"/>
              <a:t>blandit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. </a:t>
            </a:r>
            <a:r>
              <a:rPr lang="it-IT" dirty="0" err="1"/>
              <a:t>Proin</a:t>
            </a:r>
            <a:r>
              <a:rPr lang="it-IT" dirty="0"/>
              <a:t> </a:t>
            </a:r>
            <a:r>
              <a:rPr lang="it-IT" dirty="0" err="1"/>
              <a:t>pretium</a:t>
            </a:r>
            <a:r>
              <a:rPr lang="it-IT" dirty="0"/>
              <a:t> </a:t>
            </a:r>
            <a:r>
              <a:rPr lang="it-IT" dirty="0" err="1"/>
              <a:t>neque</a:t>
            </a:r>
            <a:r>
              <a:rPr lang="it-IT" dirty="0"/>
              <a:t> </a:t>
            </a:r>
            <a:r>
              <a:rPr lang="it-IT" dirty="0" err="1"/>
              <a:t>feugiat</a:t>
            </a:r>
            <a:r>
              <a:rPr lang="it-IT" dirty="0"/>
              <a:t> est </a:t>
            </a:r>
            <a:r>
              <a:rPr lang="it-IT" dirty="0" err="1"/>
              <a:t>congue</a:t>
            </a:r>
            <a:r>
              <a:rPr lang="it-IT" dirty="0"/>
              <a:t>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. </a:t>
            </a:r>
          </a:p>
          <a:p>
            <a:pPr marL="457200" lvl="1" indent="0">
              <a:buNone/>
            </a:pPr>
            <a:endParaRPr lang="it-IT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dirty="0"/>
              <a:t>Cras </a:t>
            </a:r>
            <a:r>
              <a:rPr lang="it-IT" dirty="0" err="1"/>
              <a:t>elit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</a:t>
            </a:r>
            <a:r>
              <a:rPr lang="it-IT" dirty="0" err="1"/>
              <a:t>interdum</a:t>
            </a:r>
            <a:r>
              <a:rPr lang="it-IT" dirty="0"/>
              <a:t> et </a:t>
            </a:r>
            <a:r>
              <a:rPr lang="it-IT" dirty="0" err="1"/>
              <a:t>elementum</a:t>
            </a:r>
            <a:r>
              <a:rPr lang="it-IT" dirty="0"/>
              <a:t> id, </a:t>
            </a:r>
            <a:r>
              <a:rPr lang="it-IT" dirty="0" err="1"/>
              <a:t>consequat</a:t>
            </a:r>
            <a:r>
              <a:rPr lang="it-IT" dirty="0"/>
              <a:t> </a:t>
            </a:r>
            <a:r>
              <a:rPr lang="it-IT" dirty="0" err="1"/>
              <a:t>nec</a:t>
            </a:r>
            <a:r>
              <a:rPr lang="it-IT" dirty="0"/>
              <a:t> </a:t>
            </a:r>
            <a:r>
              <a:rPr lang="it-IT" dirty="0" err="1"/>
              <a:t>felis</a:t>
            </a:r>
            <a:r>
              <a:rPr lang="it-IT" dirty="0"/>
              <a:t>. Morbi </a:t>
            </a:r>
            <a:r>
              <a:rPr lang="it-IT" dirty="0" err="1"/>
              <a:t>interdum</a:t>
            </a:r>
            <a:r>
              <a:rPr lang="it-IT" dirty="0"/>
              <a:t>, </a:t>
            </a:r>
            <a:r>
              <a:rPr lang="it-IT" dirty="0" err="1"/>
              <a:t>tellus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 </a:t>
            </a:r>
            <a:r>
              <a:rPr lang="it-IT" dirty="0" err="1"/>
              <a:t>suscipit</a:t>
            </a:r>
            <a:r>
              <a:rPr lang="it-IT" dirty="0"/>
              <a:t> </a:t>
            </a:r>
            <a:r>
              <a:rPr lang="it-IT" dirty="0" err="1"/>
              <a:t>euismod</a:t>
            </a:r>
            <a:r>
              <a:rPr lang="it-IT" dirty="0"/>
              <a:t>, </a:t>
            </a:r>
            <a:r>
              <a:rPr lang="it-IT" dirty="0" err="1"/>
              <a:t>nisi</a:t>
            </a:r>
            <a:r>
              <a:rPr lang="it-IT" dirty="0"/>
              <a:t> </a:t>
            </a:r>
            <a:r>
              <a:rPr lang="it-IT" dirty="0" err="1"/>
              <a:t>nisl</a:t>
            </a:r>
            <a:r>
              <a:rPr lang="it-IT" dirty="0"/>
              <a:t> </a:t>
            </a:r>
            <a:r>
              <a:rPr lang="it-IT" dirty="0" err="1"/>
              <a:t>ultrices</a:t>
            </a:r>
            <a:r>
              <a:rPr lang="it-IT" dirty="0"/>
              <a:t> </a:t>
            </a:r>
            <a:r>
              <a:rPr lang="it-IT" dirty="0" err="1"/>
              <a:t>nisl</a:t>
            </a:r>
            <a:r>
              <a:rPr lang="it-IT" dirty="0"/>
              <a:t>, vitae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neque</a:t>
            </a:r>
            <a:r>
              <a:rPr lang="it-IT" dirty="0"/>
              <a:t> </a:t>
            </a:r>
            <a:r>
              <a:rPr lang="it-IT" dirty="0" err="1"/>
              <a:t>dui</a:t>
            </a:r>
            <a:r>
              <a:rPr lang="it-IT" dirty="0"/>
              <a:t> et massa. </a:t>
            </a:r>
            <a:r>
              <a:rPr lang="it-IT" dirty="0" err="1"/>
              <a:t>Suspendisse</a:t>
            </a:r>
            <a:r>
              <a:rPr lang="it-IT" dirty="0"/>
              <a:t> ante </a:t>
            </a:r>
            <a:r>
              <a:rPr lang="it-IT" dirty="0" err="1"/>
              <a:t>felis</a:t>
            </a:r>
            <a:r>
              <a:rPr lang="it-IT" dirty="0"/>
              <a:t>, </a:t>
            </a:r>
            <a:r>
              <a:rPr lang="it-IT" dirty="0" err="1"/>
              <a:t>porttitor</a:t>
            </a:r>
            <a:r>
              <a:rPr lang="it-IT" dirty="0"/>
              <a:t> ut </a:t>
            </a:r>
            <a:r>
              <a:rPr lang="it-IT" dirty="0" err="1"/>
              <a:t>ultricies</a:t>
            </a:r>
            <a:r>
              <a:rPr lang="it-IT" dirty="0"/>
              <a:t> a, </a:t>
            </a:r>
            <a:r>
              <a:rPr lang="it-IT" dirty="0" err="1"/>
              <a:t>venenatis</a:t>
            </a:r>
            <a:r>
              <a:rPr lang="it-IT" dirty="0"/>
              <a:t> in </a:t>
            </a:r>
            <a:r>
              <a:rPr lang="it-IT" dirty="0" err="1"/>
              <a:t>dolor</a:t>
            </a:r>
            <a:r>
              <a:rPr lang="it-IT" dirty="0"/>
              <a:t>. 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44352" y="6457212"/>
            <a:ext cx="415948" cy="365125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fld id="{8E48B47C-053F-422E-9FB2-806C4BE6EE1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1536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testo 9"/>
          <p:cNvSpPr>
            <a:spLocks noGrp="1"/>
          </p:cNvSpPr>
          <p:nvPr>
            <p:ph type="body" sz="quarter" idx="14" hasCustomPrompt="1"/>
          </p:nvPr>
        </p:nvSpPr>
        <p:spPr>
          <a:xfrm>
            <a:off x="924892" y="2768551"/>
            <a:ext cx="3060700" cy="38100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Nome.Cognome@unicatt.it</a:t>
            </a:r>
          </a:p>
        </p:txBody>
      </p:sp>
      <p:sp>
        <p:nvSpPr>
          <p:cNvPr id="22" name="Segnaposto testo 9"/>
          <p:cNvSpPr>
            <a:spLocks noGrp="1"/>
          </p:cNvSpPr>
          <p:nvPr>
            <p:ph type="body" sz="quarter" idx="15" hasCustomPrompt="1"/>
          </p:nvPr>
        </p:nvSpPr>
        <p:spPr>
          <a:xfrm>
            <a:off x="899592" y="3485527"/>
            <a:ext cx="5181600" cy="703617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 err="1"/>
              <a:t>Transcrime</a:t>
            </a:r>
            <a:endParaRPr lang="it-IT" dirty="0"/>
          </a:p>
          <a:p>
            <a:pPr lvl="0"/>
            <a:r>
              <a:rPr lang="it-IT" dirty="0"/>
              <a:t>Università Cattolica del Sacro Cuore di Milano</a:t>
            </a:r>
          </a:p>
        </p:txBody>
      </p:sp>
      <p:sp>
        <p:nvSpPr>
          <p:cNvPr id="24" name="Segnaposto testo 9"/>
          <p:cNvSpPr>
            <a:spLocks noGrp="1"/>
          </p:cNvSpPr>
          <p:nvPr>
            <p:ph type="body" sz="quarter" idx="16" hasCustomPrompt="1"/>
          </p:nvPr>
        </p:nvSpPr>
        <p:spPr>
          <a:xfrm>
            <a:off x="899592" y="4166565"/>
            <a:ext cx="5181600" cy="703617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 baseline="0">
                <a:solidFill>
                  <a:srgbClr val="00245D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www.transcrime.it</a:t>
            </a:r>
          </a:p>
        </p:txBody>
      </p:sp>
      <p:sp>
        <p:nvSpPr>
          <p:cNvPr id="26" name="Segnaposto testo 9"/>
          <p:cNvSpPr>
            <a:spLocks noGrp="1"/>
          </p:cNvSpPr>
          <p:nvPr>
            <p:ph type="body" sz="quarter" idx="17" hasCustomPrompt="1"/>
          </p:nvPr>
        </p:nvSpPr>
        <p:spPr>
          <a:xfrm>
            <a:off x="922114" y="2420888"/>
            <a:ext cx="3091482" cy="338137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00">
                <a:solidFill>
                  <a:srgbClr val="00245D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Nome Relatore</a:t>
            </a:r>
          </a:p>
        </p:txBody>
      </p:sp>
      <p:sp>
        <p:nvSpPr>
          <p:cNvPr id="27" name="Segnaposto testo 9"/>
          <p:cNvSpPr>
            <a:spLocks noGrp="1"/>
          </p:cNvSpPr>
          <p:nvPr>
            <p:ph type="body" sz="quarter" idx="18" hasCustomPrompt="1"/>
          </p:nvPr>
        </p:nvSpPr>
        <p:spPr>
          <a:xfrm>
            <a:off x="934144" y="1295400"/>
            <a:ext cx="5726088" cy="533400"/>
          </a:xfrm>
          <a:prstGeom prst="rect">
            <a:avLst/>
          </a:prstGeom>
        </p:spPr>
        <p:txBody>
          <a:bodyPr vert="horz"/>
          <a:lstStyle>
            <a:lvl1pPr>
              <a:buNone/>
              <a:defRPr sz="3200">
                <a:solidFill>
                  <a:srgbClr val="00245D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TITOLO PRESENTAZIONE</a:t>
            </a:r>
          </a:p>
        </p:txBody>
      </p:sp>
      <p:sp>
        <p:nvSpPr>
          <p:cNvPr id="12" name="Segnaposto testo 9"/>
          <p:cNvSpPr>
            <a:spLocks noGrp="1"/>
          </p:cNvSpPr>
          <p:nvPr>
            <p:ph type="body" sz="quarter" idx="19" hasCustomPrompt="1"/>
          </p:nvPr>
        </p:nvSpPr>
        <p:spPr>
          <a:xfrm>
            <a:off x="952896" y="5235700"/>
            <a:ext cx="3060700" cy="38100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/>
              <a:t>Evento, </a:t>
            </a:r>
            <a:r>
              <a:rPr lang="it-IT" dirty="0"/>
              <a:t>Luogo, Data</a:t>
            </a:r>
          </a:p>
        </p:txBody>
      </p:sp>
    </p:spTree>
    <p:extLst>
      <p:ext uri="{BB962C8B-B14F-4D97-AF65-F5344CB8AC3E}">
        <p14:creationId xmlns:p14="http://schemas.microsoft.com/office/powerpoint/2010/main" xmlns="" val="400492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testo 9"/>
          <p:cNvSpPr>
            <a:spLocks noGrp="1"/>
          </p:cNvSpPr>
          <p:nvPr>
            <p:ph type="body" sz="quarter" idx="14" hasCustomPrompt="1"/>
          </p:nvPr>
        </p:nvSpPr>
        <p:spPr>
          <a:xfrm>
            <a:off x="924892" y="2768551"/>
            <a:ext cx="3060700" cy="38100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Nome.Cognome@unicatt.it</a:t>
            </a:r>
          </a:p>
        </p:txBody>
      </p:sp>
      <p:sp>
        <p:nvSpPr>
          <p:cNvPr id="22" name="Segnaposto testo 9"/>
          <p:cNvSpPr>
            <a:spLocks noGrp="1"/>
          </p:cNvSpPr>
          <p:nvPr>
            <p:ph type="body" sz="quarter" idx="15" hasCustomPrompt="1"/>
          </p:nvPr>
        </p:nvSpPr>
        <p:spPr>
          <a:xfrm>
            <a:off x="899592" y="3485527"/>
            <a:ext cx="5181600" cy="703617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 err="1"/>
              <a:t>Transcrime</a:t>
            </a:r>
            <a:endParaRPr lang="it-IT" dirty="0"/>
          </a:p>
          <a:p>
            <a:pPr lvl="0"/>
            <a:r>
              <a:rPr lang="it-IT" dirty="0"/>
              <a:t>Università Cattolica del Sacro Cuore di Milano</a:t>
            </a:r>
          </a:p>
        </p:txBody>
      </p:sp>
      <p:sp>
        <p:nvSpPr>
          <p:cNvPr id="24" name="Segnaposto testo 9"/>
          <p:cNvSpPr>
            <a:spLocks noGrp="1"/>
          </p:cNvSpPr>
          <p:nvPr>
            <p:ph type="body" sz="quarter" idx="16" hasCustomPrompt="1"/>
          </p:nvPr>
        </p:nvSpPr>
        <p:spPr>
          <a:xfrm>
            <a:off x="899592" y="4166565"/>
            <a:ext cx="5181600" cy="703617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 baseline="0">
                <a:solidFill>
                  <a:srgbClr val="00245D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www.transcrime.it</a:t>
            </a:r>
          </a:p>
        </p:txBody>
      </p:sp>
      <p:sp>
        <p:nvSpPr>
          <p:cNvPr id="26" name="Segnaposto testo 9"/>
          <p:cNvSpPr>
            <a:spLocks noGrp="1"/>
          </p:cNvSpPr>
          <p:nvPr>
            <p:ph type="body" sz="quarter" idx="17" hasCustomPrompt="1"/>
          </p:nvPr>
        </p:nvSpPr>
        <p:spPr>
          <a:xfrm>
            <a:off x="922114" y="2420888"/>
            <a:ext cx="3091482" cy="338137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00">
                <a:solidFill>
                  <a:srgbClr val="00245D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Nome Relatore</a:t>
            </a:r>
          </a:p>
        </p:txBody>
      </p:sp>
      <p:sp>
        <p:nvSpPr>
          <p:cNvPr id="27" name="Segnaposto testo 9"/>
          <p:cNvSpPr>
            <a:spLocks noGrp="1"/>
          </p:cNvSpPr>
          <p:nvPr>
            <p:ph type="body" sz="quarter" idx="18" hasCustomPrompt="1"/>
          </p:nvPr>
        </p:nvSpPr>
        <p:spPr>
          <a:xfrm>
            <a:off x="934144" y="1295400"/>
            <a:ext cx="5726088" cy="533400"/>
          </a:xfrm>
          <a:prstGeom prst="rect">
            <a:avLst/>
          </a:prstGeom>
        </p:spPr>
        <p:txBody>
          <a:bodyPr vert="horz"/>
          <a:lstStyle>
            <a:lvl1pPr>
              <a:buNone/>
              <a:defRPr sz="3200">
                <a:solidFill>
                  <a:srgbClr val="00245D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 dirty="0"/>
              <a:t>TITOLO PRESENTAZIONE</a:t>
            </a:r>
          </a:p>
        </p:txBody>
      </p:sp>
      <p:sp>
        <p:nvSpPr>
          <p:cNvPr id="12" name="Segnaposto testo 9"/>
          <p:cNvSpPr>
            <a:spLocks noGrp="1"/>
          </p:cNvSpPr>
          <p:nvPr>
            <p:ph type="body" sz="quarter" idx="19" hasCustomPrompt="1"/>
          </p:nvPr>
        </p:nvSpPr>
        <p:spPr>
          <a:xfrm>
            <a:off x="952896" y="5235700"/>
            <a:ext cx="3060700" cy="38100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it-IT"/>
              <a:t>Evento, </a:t>
            </a:r>
            <a:r>
              <a:rPr lang="it-IT" dirty="0"/>
              <a:t>Luogo, Data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df"/><Relationship Id="rId17" Type="http://schemas.openxmlformats.org/officeDocument/2006/relationships/image" Target="../media/image1.png"/><Relationship Id="rId2" Type="http://schemas.openxmlformats.org/officeDocument/2006/relationships/theme" Target="../theme/theme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15" Type="http://schemas.openxmlformats.org/officeDocument/2006/relationships/image" Target="../media/image2.pdf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 rot="16200000">
            <a:off x="-2866589" y="3406140"/>
            <a:ext cx="6858003" cy="45720"/>
          </a:xfrm>
          <a:prstGeom prst="rect">
            <a:avLst/>
          </a:prstGeom>
          <a:solidFill>
            <a:srgbClr val="1C30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13" name="Immagine 11" descr="COLORS-10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-267684" y="5632894"/>
            <a:ext cx="1101423" cy="328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44352" y="6457212"/>
            <a:ext cx="415948" cy="365125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fld id="{8E48B47C-053F-422E-9FB2-806C4BE6EE1D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7" name="Picture 2" descr="C:\Users\ucsc\Documents\Dropbox\TRANSCRIME_immagine coordinata\LOGHI\Loghi Partners_etc\unicatt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9839" y="4656497"/>
            <a:ext cx="306034" cy="306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ucsc\Documents\Dropbox\TRANSCRIME_immagine coordinata\LOGHI\Loghi Partners_etc\UNITN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5523" y="4141767"/>
            <a:ext cx="294666" cy="2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5" r:id="rId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17375E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 userDrawn="1"/>
        </p:nvSpPr>
        <p:spPr>
          <a:xfrm rot="16200000">
            <a:off x="-2856583" y="3363563"/>
            <a:ext cx="6858002" cy="130875"/>
          </a:xfrm>
          <a:prstGeom prst="rect">
            <a:avLst/>
          </a:prstGeom>
          <a:solidFill>
            <a:srgbClr val="1C30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11" name="Immagine 11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rcRect/>
              <a:stretch>
                <a:fillRect/>
              </a:stretch>
            </p:blipFill>
          </mc:Choice>
          <mc:Fallback>
            <p:blipFill>
              <a:blip r:embed="rId14"/>
              <a:srcRect/>
              <a:stretch>
                <a:fillRect/>
              </a:stretch>
            </p:blipFill>
          </mc:Fallback>
        </mc:AlternateContent>
        <p:spPr bwMode="auto">
          <a:xfrm>
            <a:off x="2040300" y="6295387"/>
            <a:ext cx="1667604" cy="36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magine 12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5"/>
              <a:srcRect/>
              <a:stretch>
                <a:fillRect/>
              </a:stretch>
            </p:blipFill>
          </mc:Choice>
          <mc:Fallback>
            <p:blipFill>
              <a:blip r:embed="rId16"/>
              <a:srcRect/>
              <a:stretch>
                <a:fillRect/>
              </a:stretch>
            </p:blipFill>
          </mc:Fallback>
        </mc:AlternateContent>
        <p:spPr bwMode="auto">
          <a:xfrm>
            <a:off x="888172" y="6309320"/>
            <a:ext cx="911950" cy="37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magine 11" descr="COLORS-10.png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888172" y="116632"/>
            <a:ext cx="1728192" cy="51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rnesto.savona@unicatt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tf-gafi.org/topics/methodsandtrends/documents/financing-of-terrorist-organisation-isil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ytimes.com/2014/06/29/opinion/sunday/in-iraq-and-syria-isis-militants-are-flush-with-funds.html" TargetMode="External"/><Relationship Id="rId5" Type="http://schemas.openxmlformats.org/officeDocument/2006/relationships/hyperlink" Target="http://www.washingtonpost.com/news/morning-mix/wp/2014/06/06/this-is-how-boko-haram-funds-its-evil/" TargetMode="External"/><Relationship Id="rId4" Type="http://schemas.openxmlformats.org/officeDocument/2006/relationships/hyperlink" Target="http://www.theguardian.com/world/shortcuts/2014/jan/13/captagon-amphetamine-syria-war-middle-eas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8"/>
          </p:nvPr>
        </p:nvSpPr>
        <p:spPr>
          <a:xfrm>
            <a:off x="934144" y="764703"/>
            <a:ext cx="7958336" cy="1638329"/>
          </a:xfrm>
        </p:spPr>
        <p:txBody>
          <a:bodyPr/>
          <a:lstStyle/>
          <a:p>
            <a:pPr marL="0" indent="0"/>
            <a:r>
              <a:rPr lang="en-US" sz="2800" b="1" cap="all" dirty="0"/>
              <a:t>Breaking the circle of conflicts, illicit trade opportunities and criminal/terrorist groups dynamics</a:t>
            </a:r>
            <a:r>
              <a:rPr lang="en-US" cap="all" dirty="0"/>
              <a:t> 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7"/>
          </p:nvPr>
        </p:nvSpPr>
        <p:spPr>
          <a:xfrm>
            <a:off x="922114" y="2420888"/>
            <a:ext cx="7034262" cy="338137"/>
          </a:xfrm>
        </p:spPr>
        <p:txBody>
          <a:bodyPr/>
          <a:lstStyle/>
          <a:p>
            <a:endParaRPr lang="it-IT" sz="2000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Ernesto U. Savona</a:t>
            </a:r>
          </a:p>
          <a:p>
            <a:r>
              <a:rPr lang="it-IT" sz="2000" dirty="0" err="1">
                <a:solidFill>
                  <a:schemeClr val="tx1"/>
                </a:solidFill>
              </a:rPr>
              <a:t>Director</a:t>
            </a:r>
            <a:r>
              <a:rPr lang="it-IT" sz="2000" dirty="0">
                <a:solidFill>
                  <a:schemeClr val="tx1"/>
                </a:solidFill>
              </a:rPr>
              <a:t> of Transcrime and Professor of </a:t>
            </a:r>
            <a:r>
              <a:rPr lang="it-IT" sz="2000" dirty="0" err="1">
                <a:solidFill>
                  <a:schemeClr val="tx1"/>
                </a:solidFill>
              </a:rPr>
              <a:t>Criminology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>
          <a:xfrm>
            <a:off x="910208" y="3229869"/>
            <a:ext cx="6758135" cy="381000"/>
          </a:xfrm>
        </p:spPr>
        <p:txBody>
          <a:bodyPr/>
          <a:lstStyle/>
          <a:p>
            <a:endParaRPr lang="it-IT" dirty="0">
              <a:hlinkClick r:id="rId3"/>
            </a:endParaRPr>
          </a:p>
          <a:p>
            <a:r>
              <a:rPr lang="it-IT" dirty="0">
                <a:hlinkClick r:id="rId3"/>
              </a:rPr>
              <a:t>ernesto.savona@unicatt.it</a:t>
            </a:r>
            <a:r>
              <a:rPr lang="it-IT" dirty="0"/>
              <a:t> 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5"/>
          </p:nvPr>
        </p:nvSpPr>
        <p:spPr>
          <a:xfrm>
            <a:off x="899592" y="3868794"/>
            <a:ext cx="5904656" cy="703617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Transcrime - Università Cattolica del Sacro </a:t>
            </a:r>
            <a:r>
              <a:rPr lang="it-IT" dirty="0" err="1"/>
              <a:t>Cuore,Milan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922114" y="4436043"/>
            <a:ext cx="5181600" cy="703617"/>
          </a:xfrm>
        </p:spPr>
        <p:txBody>
          <a:bodyPr/>
          <a:lstStyle/>
          <a:p>
            <a:r>
              <a:rPr lang="it-IT" dirty="0"/>
              <a:t>www.transcrime.it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9"/>
          </p:nvPr>
        </p:nvSpPr>
        <p:spPr>
          <a:xfrm>
            <a:off x="899592" y="5051044"/>
            <a:ext cx="7776864" cy="713580"/>
          </a:xfrm>
        </p:spPr>
        <p:txBody>
          <a:bodyPr/>
          <a:lstStyle/>
          <a:p>
            <a:r>
              <a:rPr lang="it-IT"/>
              <a:t>     Nato Foundation Defense College. Conference on Eurasia and Armed Radicalism</a:t>
            </a:r>
            <a:endParaRPr lang="it-IT" dirty="0"/>
          </a:p>
          <a:p>
            <a:r>
              <a:rPr lang="it-IT"/>
              <a:t>27° January Berlin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755576" y="44624"/>
            <a:ext cx="8280920" cy="533400"/>
          </a:xfrm>
        </p:spPr>
        <p:txBody>
          <a:bodyPr/>
          <a:lstStyle/>
          <a:p>
            <a:pPr algn="just"/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terrorist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(2)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53634" y="1529409"/>
            <a:ext cx="7947992" cy="5328591"/>
          </a:xfrm>
        </p:spPr>
        <p:txBody>
          <a:bodyPr/>
          <a:lstStyle/>
          <a:p>
            <a:r>
              <a:rPr lang="it-IT" noProof="1"/>
              <a:t>However, ISIL’s oil-based governance might soon become unsustainable: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Limited ability of terrorists to efficiently extract and refine oil (they rely on primitive modular refineries)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Distruction of oil refinieries after international coalition airstrikes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Efforts by Turkish and Iraqi authorities to seize potential ISIL-related oil shipments and products</a:t>
            </a:r>
          </a:p>
          <a:p>
            <a:endParaRPr lang="it-IT" noProof="1"/>
          </a:p>
          <a:p>
            <a:endParaRPr lang="it-IT" noProof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48338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735687" y="44624"/>
            <a:ext cx="8300809" cy="533400"/>
          </a:xfrm>
        </p:spPr>
        <p:txBody>
          <a:bodyPr/>
          <a:lstStyle/>
          <a:p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terrorist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(3)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72480" y="1268761"/>
            <a:ext cx="7947992" cy="504056"/>
          </a:xfrm>
        </p:spPr>
        <p:txBody>
          <a:bodyPr/>
          <a:lstStyle/>
          <a:p>
            <a:pPr algn="ctr"/>
            <a:r>
              <a:rPr lang="it-IT" b="1" noProof="1"/>
              <a:t>1.3  </a:t>
            </a:r>
            <a:r>
              <a:rPr lang="it-IT" b="1" cap="small" noProof="1"/>
              <a:t>Boko Haram as a symptom of Nigeria’s turmoil</a:t>
            </a:r>
          </a:p>
          <a:p>
            <a:endParaRPr lang="it-IT" b="1" cap="small" noProof="1"/>
          </a:p>
          <a:p>
            <a:endParaRPr lang="it-IT" noProof="1"/>
          </a:p>
          <a:p>
            <a:endParaRPr lang="it-IT" b="1" noProof="1"/>
          </a:p>
        </p:txBody>
      </p:sp>
      <p:sp>
        <p:nvSpPr>
          <p:cNvPr id="6" name="Segnaposto testo 2"/>
          <p:cNvSpPr txBox="1">
            <a:spLocks/>
          </p:cNvSpPr>
          <p:nvPr/>
        </p:nvSpPr>
        <p:spPr>
          <a:xfrm>
            <a:off x="616299" y="1875985"/>
            <a:ext cx="8452048" cy="117513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noProof="1"/>
              <a:t>Political destabilization</a:t>
            </a:r>
            <a:r>
              <a:rPr lang="it-IT" noProof="1"/>
              <a:t> since the end of the military dictatorship in 1999: elections become opportunities for criminal groups to compete for resources control (core: Niger Delta region)</a:t>
            </a:r>
            <a:endParaRPr lang="it-IT" cap="small" noProof="1"/>
          </a:p>
          <a:p>
            <a:pPr algn="ctr"/>
            <a:endParaRPr lang="it-IT" b="1" cap="small" noProof="1"/>
          </a:p>
          <a:p>
            <a:pPr algn="ctr"/>
            <a:endParaRPr lang="it-IT" noProof="1"/>
          </a:p>
          <a:p>
            <a:pPr algn="ctr"/>
            <a:endParaRPr lang="it-IT" b="1" noProof="1"/>
          </a:p>
        </p:txBody>
      </p:sp>
      <p:sp>
        <p:nvSpPr>
          <p:cNvPr id="7" name="Freccia in giù 6"/>
          <p:cNvSpPr/>
          <p:nvPr/>
        </p:nvSpPr>
        <p:spPr>
          <a:xfrm>
            <a:off x="4626299" y="3332501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584448" y="3901649"/>
            <a:ext cx="8452048" cy="513769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683568" y="3852665"/>
            <a:ext cx="8452048" cy="562754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Weak state presence allows the spread of a network of </a:t>
            </a:r>
            <a:r>
              <a:rPr lang="it-IT" b="1" noProof="1"/>
              <a:t>black market trades</a:t>
            </a:r>
            <a:r>
              <a:rPr lang="it-IT" noProof="1"/>
              <a:t> (human smuggling, kidnapping for ransom, racketeering, weapons trafficking)</a:t>
            </a:r>
          </a:p>
          <a:p>
            <a:pPr algn="ctr"/>
            <a:endParaRPr lang="it-IT" noProof="1"/>
          </a:p>
          <a:p>
            <a:pPr algn="ctr"/>
            <a:endParaRPr lang="it-IT" b="1" noProof="1"/>
          </a:p>
        </p:txBody>
      </p:sp>
      <p:sp>
        <p:nvSpPr>
          <p:cNvPr id="10" name="Segnaposto testo 2"/>
          <p:cNvSpPr txBox="1">
            <a:spLocks/>
          </p:cNvSpPr>
          <p:nvPr/>
        </p:nvSpPr>
        <p:spPr>
          <a:xfrm>
            <a:off x="685325" y="3901649"/>
            <a:ext cx="8452048" cy="562753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b="1" cap="small" noProof="1"/>
          </a:p>
          <a:p>
            <a:pPr algn="ctr"/>
            <a:endParaRPr lang="it-IT" noProof="1"/>
          </a:p>
          <a:p>
            <a:pPr algn="ctr"/>
            <a:endParaRPr lang="it-IT" b="1" noProof="1"/>
          </a:p>
        </p:txBody>
      </p:sp>
      <p:sp>
        <p:nvSpPr>
          <p:cNvPr id="11" name="Freccia in giù 10"/>
          <p:cNvSpPr/>
          <p:nvPr/>
        </p:nvSpPr>
        <p:spPr>
          <a:xfrm>
            <a:off x="4658793" y="5013176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testo 2"/>
          <p:cNvSpPr txBox="1">
            <a:spLocks/>
          </p:cNvSpPr>
          <p:nvPr/>
        </p:nvSpPr>
        <p:spPr>
          <a:xfrm>
            <a:off x="735687" y="5096442"/>
            <a:ext cx="8452048" cy="562754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noProof="1"/>
          </a:p>
          <a:p>
            <a:pPr algn="ctr"/>
            <a:r>
              <a:rPr lang="it-IT" b="1" noProof="1"/>
              <a:t>Boko Haram </a:t>
            </a:r>
            <a:r>
              <a:rPr lang="it-IT" noProof="1"/>
              <a:t>gains control over these activities to consolidate its presence in the North-East of the country</a:t>
            </a:r>
          </a:p>
        </p:txBody>
      </p:sp>
    </p:spTree>
    <p:extLst>
      <p:ext uri="{BB962C8B-B14F-4D97-AF65-F5344CB8AC3E}">
        <p14:creationId xmlns:p14="http://schemas.microsoft.com/office/powerpoint/2010/main" xmlns="" val="1505713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755576" y="2431359"/>
            <a:ext cx="7947992" cy="18002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Twofold objective: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it-IT" sz="2200" b="1" noProof="1"/>
              <a:t>Religious/ideological goal</a:t>
            </a:r>
            <a:r>
              <a:rPr lang="it-IT" sz="2200" noProof="1"/>
              <a:t>: restoring the pre-colonial Muslim empire of Sokoto in the North of the country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it-IT" sz="2200" b="1" noProof="1"/>
              <a:t>Geopolitical goal</a:t>
            </a:r>
            <a:r>
              <a:rPr lang="it-IT" sz="2200" noProof="1"/>
              <a:t>: dismantling the Nigerian federation in order to plunder the country’s resources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Segnaposto testo 2"/>
          <p:cNvSpPr txBox="1">
            <a:spLocks/>
          </p:cNvSpPr>
          <p:nvPr/>
        </p:nvSpPr>
        <p:spPr>
          <a:xfrm>
            <a:off x="849223" y="4394165"/>
            <a:ext cx="7947992" cy="576064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It declared its alliance to ISIL in March 2015</a:t>
            </a:r>
          </a:p>
        </p:txBody>
      </p:sp>
      <p:sp>
        <p:nvSpPr>
          <p:cNvPr id="8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8271520" cy="533400"/>
          </a:xfrm>
        </p:spPr>
        <p:txBody>
          <a:bodyPr/>
          <a:lstStyle/>
          <a:p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terrorist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(3)</a:t>
            </a:r>
          </a:p>
          <a:p>
            <a:r>
              <a:rPr lang="it-IT" dirty="0"/>
              <a:t> </a:t>
            </a:r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755576" y="1955927"/>
            <a:ext cx="7947992" cy="576064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Active in Northern Nigeria since 2002</a:t>
            </a:r>
          </a:p>
        </p:txBody>
      </p:sp>
      <p:sp>
        <p:nvSpPr>
          <p:cNvPr id="11" name="Segnaposto testo 2"/>
          <p:cNvSpPr txBox="1">
            <a:spLocks/>
          </p:cNvSpPr>
          <p:nvPr/>
        </p:nvSpPr>
        <p:spPr>
          <a:xfrm>
            <a:off x="872480" y="1268760"/>
            <a:ext cx="7947992" cy="56339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cap="small" noProof="1"/>
              <a:t>Boko Haram: basic facts</a:t>
            </a:r>
          </a:p>
          <a:p>
            <a:endParaRPr lang="it-IT" b="1" cap="small" noProof="1"/>
          </a:p>
          <a:p>
            <a:endParaRPr lang="it-IT" noProof="1"/>
          </a:p>
          <a:p>
            <a:endParaRPr lang="it-IT" b="1" noProof="1"/>
          </a:p>
        </p:txBody>
      </p:sp>
    </p:spTree>
    <p:extLst>
      <p:ext uri="{BB962C8B-B14F-4D97-AF65-F5344CB8AC3E}">
        <p14:creationId xmlns:p14="http://schemas.microsoft.com/office/powerpoint/2010/main" xmlns="" val="167847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3843536" cy="533400"/>
          </a:xfrm>
        </p:spPr>
        <p:txBody>
          <a:bodyPr/>
          <a:lstStyle/>
          <a:p>
            <a:r>
              <a:rPr lang="it-IT" dirty="0" err="1"/>
              <a:t>Conclusions</a:t>
            </a:r>
            <a:r>
              <a:rPr lang="it-IT" dirty="0"/>
              <a:t> (1)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/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Criminal and terrorist groups can be weakened by the </a:t>
            </a:r>
            <a:r>
              <a:rPr lang="it-IT" b="1" noProof="1"/>
              <a:t>disruption of illicit trade opportunities</a:t>
            </a:r>
            <a:r>
              <a:rPr lang="it-IT" noProof="1"/>
              <a:t> representing their main sources of income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Interrupting such trades would </a:t>
            </a:r>
            <a:r>
              <a:rPr lang="it-IT" b="1" noProof="1"/>
              <a:t>limit the ability of criminals/terrorists to carry out their actions </a:t>
            </a:r>
            <a:r>
              <a:rPr lang="it-IT" noProof="1"/>
              <a:t>and </a:t>
            </a:r>
            <a:r>
              <a:rPr lang="it-IT" b="1" noProof="1"/>
              <a:t>undermine their credibility and moral legitimacy</a:t>
            </a:r>
            <a:r>
              <a:rPr lang="it-IT" noProof="1"/>
              <a:t> among members and populations subjected to their power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A </a:t>
            </a:r>
            <a:r>
              <a:rPr lang="it-IT" b="1" noProof="1"/>
              <a:t>reduction of opportunity approach</a:t>
            </a:r>
            <a:r>
              <a:rPr lang="it-IT" noProof="1"/>
              <a:t> is more forward-looking than any short-term military/repressive action against criminal/terrorist groups</a:t>
            </a:r>
          </a:p>
          <a:p>
            <a:endParaRPr lang="it-IT" noProof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996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3411488" cy="533400"/>
          </a:xfrm>
        </p:spPr>
        <p:txBody>
          <a:bodyPr/>
          <a:lstStyle/>
          <a:p>
            <a:r>
              <a:rPr lang="it-IT" dirty="0" err="1"/>
              <a:t>Implications</a:t>
            </a:r>
            <a:r>
              <a:rPr lang="it-IT" dirty="0"/>
              <a:t>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/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More </a:t>
            </a:r>
            <a:r>
              <a:rPr lang="it-IT" b="1" dirty="0" err="1"/>
              <a:t>research</a:t>
            </a:r>
            <a:r>
              <a:rPr lang="it-IT" dirty="0"/>
              <a:t> on </a:t>
            </a:r>
            <a:r>
              <a:rPr lang="it-IT" dirty="0" err="1"/>
              <a:t>understanding</a:t>
            </a:r>
            <a:r>
              <a:rPr lang="it-IT" dirty="0"/>
              <a:t> </a:t>
            </a:r>
            <a:r>
              <a:rPr lang="en-US" dirty="0"/>
              <a:t>the financial flows (where they start and where they go, together with their dimension), learning more about the </a:t>
            </a:r>
            <a:r>
              <a:rPr lang="en-US" dirty="0" err="1"/>
              <a:t>organisations</a:t>
            </a:r>
            <a:r>
              <a:rPr lang="en-US" dirty="0"/>
              <a:t> operating in the area and focusing on their income.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UNODC recommends this in </a:t>
            </a:r>
            <a:r>
              <a:rPr lang="it-IT" dirty="0">
                <a:latin typeface="Arial" charset="0"/>
                <a:cs typeface="Arial" charset="0"/>
              </a:rPr>
              <a:t>target 16.4 of </a:t>
            </a:r>
            <a:r>
              <a:rPr lang="en-US" dirty="0"/>
              <a:t>its P</a:t>
            </a:r>
            <a:r>
              <a:rPr lang="en-US" dirty="0" err="1"/>
              <a:t>ost development</a:t>
            </a:r>
            <a:r>
              <a:rPr lang="en-US" dirty="0"/>
              <a:t> agenda, which aims at  reducing the illicit financial flows. This target has solicited numerous studies on indicators  </a:t>
            </a: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01599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3411488" cy="533400"/>
          </a:xfrm>
        </p:spPr>
        <p:txBody>
          <a:bodyPr/>
          <a:lstStyle/>
          <a:p>
            <a:r>
              <a:rPr lang="it-IT" dirty="0" err="1"/>
              <a:t>Implications</a:t>
            </a:r>
            <a:r>
              <a:rPr lang="it-IT" dirty="0"/>
              <a:t>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/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understanding should be translated in </a:t>
            </a:r>
            <a:r>
              <a:rPr lang="en-US" b="1" dirty="0"/>
              <a:t>action,</a:t>
            </a:r>
            <a:r>
              <a:rPr lang="en-US" dirty="0"/>
              <a:t> which means closing and/or reorienting  the loopholes that produce illicit trades and developing situational prevention measures to contrast what makes illicit trade profitable and attractive.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err="1"/>
              <a:t>Combining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and </a:t>
            </a:r>
            <a:r>
              <a:rPr lang="it-IT" dirty="0" err="1"/>
              <a:t>action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the </a:t>
            </a:r>
            <a:r>
              <a:rPr lang="it-IT" dirty="0" err="1"/>
              <a:t>challenge</a:t>
            </a:r>
            <a:r>
              <a:rPr lang="it-IT" dirty="0"/>
              <a:t> for </a:t>
            </a:r>
            <a:r>
              <a:rPr lang="it-IT" dirty="0" err="1"/>
              <a:t>years to come</a:t>
            </a:r>
            <a:r>
              <a:rPr lang="it-IT" dirty="0"/>
              <a:t>. </a:t>
            </a:r>
            <a:r>
              <a:rPr lang="en-US" dirty="0"/>
              <a:t>This is a joint task linking research and law enforcement action. It means more applied research and more innovative investigation carried out by law enforcement.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1702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3411488" cy="533400"/>
          </a:xfrm>
        </p:spPr>
        <p:txBody>
          <a:bodyPr/>
          <a:lstStyle/>
          <a:p>
            <a:r>
              <a:rPr lang="it-IT" dirty="0" err="1"/>
              <a:t>Implications</a:t>
            </a:r>
            <a:r>
              <a:rPr lang="it-IT" dirty="0"/>
              <a:t>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/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Both these two components have a challenge in front of them: change how they behave and consequently change their expertise and  training. </a:t>
            </a:r>
            <a:r>
              <a:rPr lang="en-US" dirty="0">
                <a:latin typeface="Arial" charset="0"/>
                <a:cs typeface="Arial" charset="0"/>
              </a:rPr>
              <a:t>In the future this </a:t>
            </a:r>
            <a:r>
              <a:rPr lang="en-US" dirty="0"/>
              <a:t>will allow to reduce the military approach and component in favor of a more civil one. This will produce benefits for all: less economic, social and human costs and higher effectiveness in dismantling criminal and terrorist </a:t>
            </a:r>
            <a:r>
              <a:rPr lang="en-US" dirty="0" err="1"/>
              <a:t>organisations</a:t>
            </a:r>
            <a:r>
              <a:rPr lang="en-US" dirty="0"/>
              <a:t>.</a:t>
            </a: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67127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 err="1"/>
              <a:t>References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72480" y="836713"/>
            <a:ext cx="7947992" cy="5620500"/>
          </a:xfrm>
        </p:spPr>
        <p:txBody>
          <a:bodyPr/>
          <a:lstStyle/>
          <a:p>
            <a:r>
              <a:rPr lang="it-IT" sz="1600" dirty="0" err="1"/>
              <a:t>Dugato</a:t>
            </a:r>
            <a:r>
              <a:rPr lang="it-IT" sz="1600" dirty="0"/>
              <a:t>, Marco, and Giulia Berlusconi. 2015. “Transcrime </a:t>
            </a:r>
            <a:r>
              <a:rPr lang="it-IT" sz="1600" dirty="0" err="1"/>
              <a:t>Research</a:t>
            </a:r>
            <a:r>
              <a:rPr lang="it-IT" sz="1600" dirty="0"/>
              <a:t> in Brief – 01. </a:t>
            </a:r>
            <a:r>
              <a:rPr lang="en-US" sz="1600" dirty="0"/>
              <a:t>Maritime Piracy Worldwide.” </a:t>
            </a:r>
            <a:r>
              <a:rPr lang="en-US" sz="1600" i="1" dirty="0"/>
              <a:t>Transcrime Research in Brief</a:t>
            </a:r>
            <a:r>
              <a:rPr lang="en-US" sz="1600" dirty="0"/>
              <a:t> 1/2015.</a:t>
            </a:r>
            <a:endParaRPr lang="it-IT" sz="1600" dirty="0"/>
          </a:p>
          <a:p>
            <a:pPr algn="l"/>
            <a:r>
              <a:rPr lang="en-US" sz="1600" dirty="0"/>
              <a:t>FATF. 2015. “Financing of the Terrorist </a:t>
            </a:r>
            <a:r>
              <a:rPr lang="en-US" sz="1600" dirty="0" err="1"/>
              <a:t>Organisation</a:t>
            </a:r>
            <a:r>
              <a:rPr lang="en-US" sz="1600" dirty="0"/>
              <a:t> Islamic State in Iraq and the Levant.” </a:t>
            </a:r>
            <a:r>
              <a:rPr lang="en-US" sz="1600" dirty="0">
                <a:hlinkClick r:id="rId3"/>
              </a:rPr>
              <a:t>http://www.fatf-gafi.org/topics/methodsandtrends/documents/financing-of-terrorist-organisation-isil.html</a:t>
            </a:r>
            <a:r>
              <a:rPr lang="en-US" sz="1600" dirty="0"/>
              <a:t>. </a:t>
            </a:r>
          </a:p>
          <a:p>
            <a:pPr algn="l"/>
            <a:r>
              <a:rPr lang="en-US" sz="1600" dirty="0"/>
              <a:t>Henley, Jon. 2014. “</a:t>
            </a:r>
            <a:r>
              <a:rPr lang="en-US" sz="1600" dirty="0" err="1"/>
              <a:t>Captagon</a:t>
            </a:r>
            <a:r>
              <a:rPr lang="en-US" sz="1600" dirty="0"/>
              <a:t>: The Amphetamine Fuelling Syria’s Civil War.” </a:t>
            </a:r>
            <a:r>
              <a:rPr lang="en-US" sz="1600" i="1" dirty="0"/>
              <a:t>The Guardian</a:t>
            </a:r>
            <a:r>
              <a:rPr lang="en-US" sz="1600" dirty="0"/>
              <a:t>, January 13. </a:t>
            </a:r>
            <a:r>
              <a:rPr lang="en-US" sz="1600" dirty="0">
                <a:hlinkClick r:id="rId4"/>
              </a:rPr>
              <a:t>http://www.theguardian.com/world/shortcuts/2014/jan/13/captagon-amphetamine-syria-war-middle-east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Lind, Jo </a:t>
            </a:r>
            <a:r>
              <a:rPr lang="en-US" sz="1600" dirty="0" err="1"/>
              <a:t>Thori</a:t>
            </a:r>
            <a:r>
              <a:rPr lang="en-US" sz="1600" dirty="0"/>
              <a:t>, Karl </a:t>
            </a:r>
            <a:r>
              <a:rPr lang="en-US" sz="1600" dirty="0" err="1"/>
              <a:t>Ove</a:t>
            </a:r>
            <a:r>
              <a:rPr lang="en-US" sz="1600" dirty="0"/>
              <a:t> </a:t>
            </a:r>
            <a:r>
              <a:rPr lang="en-US" sz="1600" dirty="0" err="1"/>
              <a:t>Moene</a:t>
            </a:r>
            <a:r>
              <a:rPr lang="en-US" sz="1600" dirty="0"/>
              <a:t>, and Fredrik </a:t>
            </a:r>
            <a:r>
              <a:rPr lang="en-US" sz="1600" dirty="0" err="1"/>
              <a:t>Willumsen</a:t>
            </a:r>
            <a:r>
              <a:rPr lang="en-US" sz="1600" dirty="0"/>
              <a:t>. 2013. “Opium for the Masses? Conflict-Induced Narcotics Production in Afghanistan.” </a:t>
            </a:r>
            <a:r>
              <a:rPr lang="en-US" sz="1600" i="1" dirty="0"/>
              <a:t>Review of Economics and Statistics</a:t>
            </a:r>
            <a:r>
              <a:rPr lang="en-US" sz="1600" dirty="0"/>
              <a:t> 96 (5): 949–66.</a:t>
            </a:r>
            <a:r>
              <a:rPr lang="it-IT" sz="1600" dirty="0"/>
              <a:t> </a:t>
            </a:r>
            <a:endParaRPr lang="en-US" sz="1600" dirty="0"/>
          </a:p>
          <a:p>
            <a:pPr algn="l"/>
            <a:r>
              <a:rPr lang="en-US" sz="1600" dirty="0"/>
              <a:t>McCoy, Terrence. 2014. “This Is How </a:t>
            </a:r>
            <a:r>
              <a:rPr lang="en-US" sz="1600" dirty="0" err="1"/>
              <a:t>Boko</a:t>
            </a:r>
            <a:r>
              <a:rPr lang="en-US" sz="1600" dirty="0"/>
              <a:t> Haram Funds Its Evil.” </a:t>
            </a:r>
            <a:r>
              <a:rPr lang="en-US" sz="1600" i="1" dirty="0"/>
              <a:t>The Washington Post</a:t>
            </a:r>
            <a:r>
              <a:rPr lang="en-US" sz="1600" dirty="0"/>
              <a:t>, June 6. </a:t>
            </a:r>
            <a:r>
              <a:rPr lang="en-US" sz="1600" dirty="0">
                <a:hlinkClick r:id="rId5"/>
              </a:rPr>
              <a:t>http://www.washingtonpost.com/news/morning-mix/wp/2014/06/06/this-is-how-boko-haram-funds-its-evil/</a:t>
            </a:r>
            <a:r>
              <a:rPr lang="en-US" sz="1600" dirty="0"/>
              <a:t>. </a:t>
            </a:r>
            <a:endParaRPr lang="it-IT" sz="1600" dirty="0"/>
          </a:p>
          <a:p>
            <a:r>
              <a:rPr lang="en-US" sz="1600" dirty="0"/>
              <a:t>Shelley, Louise I. 2014. </a:t>
            </a:r>
            <a:r>
              <a:rPr lang="en-US" sz="1600" i="1" dirty="0"/>
              <a:t>Dirty Entanglements - Corruption, Crime, and Terrorism</a:t>
            </a:r>
            <a:r>
              <a:rPr lang="en-US" sz="1600" dirty="0"/>
              <a:t>. Cambridge University Press. New York.</a:t>
            </a:r>
          </a:p>
          <a:p>
            <a:r>
              <a:rPr lang="en-US" sz="1600" dirty="0"/>
              <a:t>Zarate, Juan C., and Thomas M. Sanderson. 2014. “In Iraq and Syria, ISIS Militants Are Flush With Funds.” </a:t>
            </a:r>
            <a:r>
              <a:rPr lang="en-US" sz="1600" i="1" dirty="0"/>
              <a:t>The New York Times</a:t>
            </a:r>
            <a:r>
              <a:rPr lang="en-US" sz="1600" dirty="0"/>
              <a:t>, June 28.</a:t>
            </a:r>
          </a:p>
          <a:p>
            <a:r>
              <a:rPr lang="en-US" sz="1600" dirty="0">
                <a:hlinkClick r:id="rId6"/>
              </a:rPr>
              <a:t>http://www.nytimes.com/2014/06/29/opinion/sunday/in-iraq-and-syria-isis-militants-are-flush-with-funds.html</a:t>
            </a:r>
            <a:r>
              <a:rPr lang="en-US" sz="1600" dirty="0"/>
              <a:t>. </a:t>
            </a:r>
            <a:endParaRPr lang="it-IT" sz="1600" dirty="0"/>
          </a:p>
          <a:p>
            <a:pPr algn="l"/>
            <a:endParaRPr lang="it-IT" sz="1600" dirty="0"/>
          </a:p>
          <a:p>
            <a:endParaRPr lang="it-IT" sz="1600" dirty="0"/>
          </a:p>
          <a:p>
            <a:endParaRPr lang="it-IT" sz="1600" dirty="0"/>
          </a:p>
          <a:p>
            <a:endParaRPr lang="it-IT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0188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>
          <a:xfrm>
            <a:off x="107504" y="6492249"/>
            <a:ext cx="368896" cy="365125"/>
          </a:xfrm>
        </p:spPr>
        <p:txBody>
          <a:bodyPr/>
          <a:lstStyle/>
          <a:p>
            <a:fld id="{512675D2-5D3A-42AB-A885-D9866CF21913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72480" y="1102684"/>
            <a:ext cx="7947992" cy="5566676"/>
          </a:xfrm>
        </p:spPr>
        <p:txBody>
          <a:bodyPr/>
          <a:lstStyle/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2600" noProof="1"/>
              <a:t>Explains the vicious circle of insurgence of civil conflicts, illicit trade opportunities, and criminal/terrorist groups</a:t>
            </a:r>
          </a:p>
          <a:p>
            <a:pPr lvl="1">
              <a:lnSpc>
                <a:spcPct val="100000"/>
              </a:lnSpc>
            </a:pPr>
            <a:endParaRPr lang="it-IT" sz="2600" noProof="1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2600" noProof="1"/>
              <a:t>Analyses ….case studies illustrating how this vicious circle works</a:t>
            </a:r>
          </a:p>
          <a:p>
            <a:pPr lvl="1" algn="just">
              <a:lnSpc>
                <a:spcPct val="100000"/>
              </a:lnSpc>
            </a:pPr>
            <a:endParaRPr lang="it-IT" sz="2600" noProof="1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2600" noProof="1"/>
              <a:t>Suggests a reduction of opportunity approach based on the disruption of illicit trades exploited by criminal/terrorist groups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5355704" cy="864096"/>
          </a:xfrm>
        </p:spPr>
        <p:txBody>
          <a:bodyPr/>
          <a:lstStyle/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presentation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8164016" cy="533400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conceptual</a:t>
            </a:r>
            <a:r>
              <a:rPr lang="it-IT" dirty="0"/>
              <a:t>  </a:t>
            </a:r>
            <a:r>
              <a:rPr lang="it-IT" dirty="0" err="1"/>
              <a:t>framework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560300" y="980728"/>
            <a:ext cx="8292541" cy="4968552"/>
          </a:xfrm>
        </p:spPr>
        <p:txBody>
          <a:bodyPr/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 dialectical interaction exists among </a:t>
            </a:r>
            <a:r>
              <a:rPr lang="en-US" sz="2200" b="1" dirty="0"/>
              <a:t>civil conflicts, illicit trade opportunities, and criminal/terrorist groups </a:t>
            </a:r>
            <a:r>
              <a:rPr lang="en-US" sz="2200" dirty="0"/>
              <a:t>and moves in two directions:</a:t>
            </a:r>
          </a:p>
          <a:p>
            <a:pPr>
              <a:spcAft>
                <a:spcPts val="600"/>
              </a:spcAft>
            </a:pPr>
            <a:r>
              <a:rPr lang="en-US" dirty="0"/>
              <a:t>	-Civil conflicts cause the emergence of illicit trade 	opportunities which get exploited by criminal/terrorist 	groups</a:t>
            </a:r>
          </a:p>
          <a:p>
            <a:pPr>
              <a:spcAft>
                <a:spcPts val="600"/>
              </a:spcAft>
            </a:pPr>
            <a:r>
              <a:rPr lang="en-US" dirty="0"/>
              <a:t>	-Criminal/terrorist groups become attracted by illicit trade 	opportunities whose exploitation creates destabilization and 	civil conflicts</a:t>
            </a:r>
            <a:endParaRPr lang="en-US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Similarities and differences among criminal and terrorist </a:t>
            </a:r>
            <a:r>
              <a:rPr lang="en-US" b="1"/>
              <a:t>organisations</a:t>
            </a:r>
            <a:endParaRPr lang="en-US" dirty="0"/>
          </a:p>
          <a:p>
            <a:pPr>
              <a:spcAft>
                <a:spcPts val="600"/>
              </a:spcAft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5537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4</a:t>
            </a:fld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3529683121"/>
              </p:ext>
            </p:extLst>
          </p:nvPr>
        </p:nvGraphicFramePr>
        <p:xfrm>
          <a:off x="1259632" y="1124744"/>
          <a:ext cx="712879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755576" y="44624"/>
            <a:ext cx="8164016" cy="533400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conceptual</a:t>
            </a:r>
            <a:r>
              <a:rPr lang="it-IT" dirty="0"/>
              <a:t> </a:t>
            </a:r>
            <a:r>
              <a:rPr lang="it-IT" dirty="0" err="1"/>
              <a:t>framework</a:t>
            </a:r>
            <a:r>
              <a:rPr lang="it-IT" dirty="0"/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xmlns="" val="88607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755576" y="55843"/>
            <a:ext cx="8271520" cy="533400"/>
          </a:xfrm>
        </p:spPr>
        <p:txBody>
          <a:bodyPr/>
          <a:lstStyle/>
          <a:p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(1) </a:t>
            </a:r>
          </a:p>
        </p:txBody>
      </p:sp>
      <p:sp>
        <p:nvSpPr>
          <p:cNvPr id="7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755576" y="1268760"/>
            <a:ext cx="8271520" cy="563397"/>
          </a:xfrm>
        </p:spPr>
        <p:txBody>
          <a:bodyPr/>
          <a:lstStyle/>
          <a:p>
            <a:pPr algn="ctr"/>
            <a:r>
              <a:rPr lang="it-IT" b="1" noProof="1"/>
              <a:t>1.1  </a:t>
            </a:r>
            <a:r>
              <a:rPr lang="it-IT" b="1" cap="small" noProof="1"/>
              <a:t>The rise of maritime piracy after somalia’s state failure</a:t>
            </a:r>
          </a:p>
          <a:p>
            <a:endParaRPr lang="it-IT" noProof="1"/>
          </a:p>
          <a:p>
            <a:pPr algn="ctr"/>
            <a:r>
              <a:rPr lang="it-IT" noProof="1"/>
              <a:t>The deterioration of the Somali state over the last 20 years has compromised the rule of law to such an extent that today we talk of </a:t>
            </a:r>
            <a:r>
              <a:rPr lang="it-IT" b="1" noProof="1"/>
              <a:t>Somali state failure</a:t>
            </a:r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683568" y="1938179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8" name="Freccia in giù 7"/>
          <p:cNvSpPr/>
          <p:nvPr/>
        </p:nvSpPr>
        <p:spPr>
          <a:xfrm>
            <a:off x="4644008" y="3213647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545226" y="3780165"/>
            <a:ext cx="8692220" cy="43204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noProof="1"/>
              <a:t>Unsurveilled maritime routes</a:t>
            </a:r>
            <a:r>
              <a:rPr lang="it-IT" noProof="1"/>
              <a:t> become easy to intercept and attract pirates  </a:t>
            </a:r>
          </a:p>
        </p:txBody>
      </p:sp>
      <p:sp>
        <p:nvSpPr>
          <p:cNvPr id="10" name="Freccia in giù 9"/>
          <p:cNvSpPr/>
          <p:nvPr/>
        </p:nvSpPr>
        <p:spPr>
          <a:xfrm>
            <a:off x="4644008" y="4535746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egnaposto testo 2"/>
          <p:cNvSpPr txBox="1">
            <a:spLocks/>
          </p:cNvSpPr>
          <p:nvPr/>
        </p:nvSpPr>
        <p:spPr>
          <a:xfrm>
            <a:off x="395536" y="5180720"/>
            <a:ext cx="8856984" cy="43204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East Africa turns into one of the first areas in the world in terms of concentration of </a:t>
            </a:r>
            <a:r>
              <a:rPr lang="it-IT" b="1" noProof="1"/>
              <a:t>maritime piracy attacks</a:t>
            </a:r>
            <a:r>
              <a:rPr lang="it-IT" noProof="1"/>
              <a:t>, which further undermines Somalia’s security</a:t>
            </a:r>
            <a:endParaRPr lang="it-IT" b="1" noProof="1"/>
          </a:p>
        </p:txBody>
      </p:sp>
    </p:spTree>
    <p:extLst>
      <p:ext uri="{BB962C8B-B14F-4D97-AF65-F5344CB8AC3E}">
        <p14:creationId xmlns:p14="http://schemas.microsoft.com/office/powerpoint/2010/main" xmlns="" val="248098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755576" y="44624"/>
            <a:ext cx="8271520" cy="533400"/>
          </a:xfrm>
        </p:spPr>
        <p:txBody>
          <a:bodyPr/>
          <a:lstStyle/>
          <a:p>
            <a:r>
              <a:rPr lang="it-IT"/>
              <a:t>Case studies: involvement of criminal groups (2) </a:t>
            </a:r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755576" y="1268760"/>
            <a:ext cx="8271520" cy="563397"/>
          </a:xfrm>
        </p:spPr>
        <p:txBody>
          <a:bodyPr/>
          <a:lstStyle/>
          <a:p>
            <a:pPr algn="ctr"/>
            <a:r>
              <a:rPr lang="it-IT" b="1" noProof="1"/>
              <a:t>1.2 </a:t>
            </a:r>
            <a:r>
              <a:rPr lang="it-IT" b="1" cap="small" noProof="1"/>
              <a:t>The increase of opium production in Afghanistan after state’s breakdown</a:t>
            </a:r>
          </a:p>
          <a:p>
            <a:endParaRPr lang="it-IT" noProof="1"/>
          </a:p>
          <a:p>
            <a:endParaRPr lang="it-IT" b="1" noProof="1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683568" y="2186015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674168" y="2275057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The conflict that broke out in 2002 caused the </a:t>
            </a:r>
            <a:r>
              <a:rPr lang="it-IT" b="1" noProof="1"/>
              <a:t>distruction of state infrastructure and irrigation </a:t>
            </a:r>
          </a:p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9" name="Freccia in giù 8"/>
          <p:cNvSpPr/>
          <p:nvPr/>
        </p:nvSpPr>
        <p:spPr>
          <a:xfrm>
            <a:off x="4644008" y="3201364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testo 2"/>
          <p:cNvSpPr txBox="1">
            <a:spLocks/>
          </p:cNvSpPr>
          <p:nvPr/>
        </p:nvSpPr>
        <p:spPr>
          <a:xfrm>
            <a:off x="674168" y="3879835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Afghans are in the conditions of easily exploiting the opportunity of </a:t>
            </a:r>
            <a:r>
              <a:rPr lang="it-IT" b="1" noProof="1"/>
              <a:t>massively cultivating poppy</a:t>
            </a:r>
          </a:p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11" name="Freccia in giù 10"/>
          <p:cNvSpPr/>
          <p:nvPr/>
        </p:nvSpPr>
        <p:spPr>
          <a:xfrm>
            <a:off x="4634608" y="4656738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testo 2"/>
          <p:cNvSpPr txBox="1">
            <a:spLocks/>
          </p:cNvSpPr>
          <p:nvPr/>
        </p:nvSpPr>
        <p:spPr>
          <a:xfrm>
            <a:off x="890192" y="5236777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Resulting economic gains enable </a:t>
            </a:r>
            <a:r>
              <a:rPr lang="it-IT" b="1" noProof="1"/>
              <a:t>warlords to further escalate the conflict</a:t>
            </a:r>
          </a:p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28689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759488" y="44624"/>
            <a:ext cx="8384511" cy="533400"/>
          </a:xfrm>
        </p:spPr>
        <p:txBody>
          <a:bodyPr/>
          <a:lstStyle/>
          <a:p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terrorist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(1)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72480" y="1268760"/>
            <a:ext cx="7947992" cy="563397"/>
          </a:xfrm>
        </p:spPr>
        <p:txBody>
          <a:bodyPr/>
          <a:lstStyle/>
          <a:p>
            <a:pPr algn="ctr"/>
            <a:r>
              <a:rPr lang="it-IT" b="1" noProof="1"/>
              <a:t>1.1  </a:t>
            </a:r>
            <a:r>
              <a:rPr lang="it-IT" b="1" cap="small" noProof="1"/>
              <a:t>Amphetamine trade fuelling the syrian civil conflict</a:t>
            </a:r>
          </a:p>
          <a:p>
            <a:endParaRPr lang="it-IT" b="1" cap="small" noProof="1"/>
          </a:p>
          <a:p>
            <a:endParaRPr lang="it-IT" noProof="1"/>
          </a:p>
          <a:p>
            <a:endParaRPr lang="it-IT" b="1" noProof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683568" y="1938179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The explosion of the </a:t>
            </a:r>
            <a:r>
              <a:rPr lang="it-IT" b="1" noProof="1"/>
              <a:t>Syrian conflict</a:t>
            </a:r>
            <a:r>
              <a:rPr lang="it-IT" noProof="1"/>
              <a:t> in 2011 weakens the rule of law  </a:t>
            </a:r>
          </a:p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6" name="Freccia in giù 5"/>
          <p:cNvSpPr/>
          <p:nvPr/>
        </p:nvSpPr>
        <p:spPr>
          <a:xfrm>
            <a:off x="4644008" y="2953528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759489" y="3603309"/>
            <a:ext cx="8352928" cy="95754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Exploiting the </a:t>
            </a:r>
            <a:r>
              <a:rPr lang="it-IT" b="1" noProof="1"/>
              <a:t>amphetamine trade</a:t>
            </a:r>
            <a:r>
              <a:rPr lang="it-IT" noProof="1"/>
              <a:t> becomes easy (due to state infrastructure breakdown) and profitable (due to the high demand of drugs), so much so that Syria becomes the regional leader in its production</a:t>
            </a:r>
            <a:endParaRPr lang="it-IT" cap="small" noProof="1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8" name="Freccia in giù 7"/>
          <p:cNvSpPr/>
          <p:nvPr/>
        </p:nvSpPr>
        <p:spPr>
          <a:xfrm>
            <a:off x="4644008" y="5088001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683568" y="5619642"/>
            <a:ext cx="8352928" cy="95754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10" name="Segnaposto testo 2"/>
          <p:cNvSpPr txBox="1">
            <a:spLocks/>
          </p:cNvSpPr>
          <p:nvPr/>
        </p:nvSpPr>
        <p:spPr>
          <a:xfrm>
            <a:off x="830094" y="5682227"/>
            <a:ext cx="8352928" cy="957547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noProof="1"/>
              <a:t>Initial destabilization escalates, thereby facilitating </a:t>
            </a:r>
            <a:r>
              <a:rPr lang="it-IT" b="1" noProof="1"/>
              <a:t>ISIL’s territorial expansion</a:t>
            </a:r>
          </a:p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77085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72480" y="1916832"/>
            <a:ext cx="7947992" cy="3087185"/>
          </a:xfrm>
        </p:spPr>
        <p:txBody>
          <a:bodyPr/>
          <a:lstStyle/>
          <a:p>
            <a:r>
              <a:rPr lang="it-IT" noProof="1"/>
              <a:t>Syria’s newly emerged amphetamine trade is the combination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High demand: population traumatized by war, combatants looking for stimulants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noProof="1"/>
              <a:t>High supply: ease of production of amphetamines due to low skills/equipment required + absence of rule of law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72480" y="44624"/>
            <a:ext cx="8271520" cy="533400"/>
          </a:xfrm>
        </p:spPr>
        <p:txBody>
          <a:bodyPr/>
          <a:lstStyle/>
          <a:p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terrorist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(1) </a:t>
            </a:r>
          </a:p>
        </p:txBody>
      </p:sp>
    </p:spTree>
    <p:extLst>
      <p:ext uri="{BB962C8B-B14F-4D97-AF65-F5344CB8AC3E}">
        <p14:creationId xmlns:p14="http://schemas.microsoft.com/office/powerpoint/2010/main" xmlns="" val="4218642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1"/>
          </p:nvPr>
        </p:nvSpPr>
        <p:spPr>
          <a:xfrm>
            <a:off x="825572" y="44624"/>
            <a:ext cx="8318428" cy="533400"/>
          </a:xfrm>
        </p:spPr>
        <p:txBody>
          <a:bodyPr/>
          <a:lstStyle/>
          <a:p>
            <a:pPr algn="just"/>
            <a:r>
              <a:rPr lang="it-IT" dirty="0"/>
              <a:t>Case </a:t>
            </a:r>
            <a:r>
              <a:rPr lang="it-IT" dirty="0" err="1"/>
              <a:t>studies</a:t>
            </a:r>
            <a:r>
              <a:rPr lang="it-IT" dirty="0"/>
              <a:t>: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terrorist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(2)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8B47C-053F-422E-9FB2-806C4BE6EE1D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72480" y="1268760"/>
            <a:ext cx="7947992" cy="563397"/>
          </a:xfrm>
        </p:spPr>
        <p:txBody>
          <a:bodyPr/>
          <a:lstStyle/>
          <a:p>
            <a:pPr algn="ctr"/>
            <a:r>
              <a:rPr lang="it-IT" b="1" dirty="0"/>
              <a:t>1.2  </a:t>
            </a:r>
            <a:r>
              <a:rPr lang="it-IT" b="1" cap="small" dirty="0" err="1"/>
              <a:t>Oil</a:t>
            </a:r>
            <a:r>
              <a:rPr lang="it-IT" b="1" cap="small" dirty="0"/>
              <a:t> </a:t>
            </a:r>
            <a:r>
              <a:rPr lang="it-IT" b="1" cap="small" noProof="1"/>
              <a:t>trade</a:t>
            </a:r>
            <a:r>
              <a:rPr lang="it-IT" b="1" cap="small" dirty="0"/>
              <a:t> </a:t>
            </a:r>
            <a:r>
              <a:rPr lang="it-IT" b="1" cap="small" dirty="0" err="1"/>
              <a:t>as</a:t>
            </a:r>
            <a:r>
              <a:rPr lang="it-IT" b="1" cap="small" dirty="0"/>
              <a:t> </a:t>
            </a:r>
            <a:r>
              <a:rPr lang="it-IT" b="1" cap="small" dirty="0" err="1"/>
              <a:t>ISIL’s</a:t>
            </a:r>
            <a:r>
              <a:rPr lang="it-IT" b="1" cap="small" dirty="0"/>
              <a:t> </a:t>
            </a:r>
            <a:r>
              <a:rPr lang="it-IT" b="1" cap="small" dirty="0" err="1"/>
              <a:t>primary</a:t>
            </a:r>
            <a:r>
              <a:rPr lang="it-IT" b="1" cap="small" dirty="0"/>
              <a:t> source of </a:t>
            </a:r>
            <a:r>
              <a:rPr lang="it-IT" b="1" cap="small" dirty="0" err="1"/>
              <a:t>funding</a:t>
            </a:r>
            <a:endParaRPr lang="it-IT" b="1" cap="small" dirty="0"/>
          </a:p>
          <a:p>
            <a:pPr algn="l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6" name="Segnaposto testo 2"/>
          <p:cNvSpPr txBox="1">
            <a:spLocks/>
          </p:cNvSpPr>
          <p:nvPr/>
        </p:nvSpPr>
        <p:spPr>
          <a:xfrm>
            <a:off x="683568" y="1938179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noProof="1"/>
              <a:t>Destabilization of Syria and Iraq</a:t>
            </a:r>
            <a:r>
              <a:rPr lang="it-IT" noProof="1"/>
              <a:t> weakens the rule of law in territories rich in oil resources</a:t>
            </a:r>
          </a:p>
          <a:p>
            <a:pPr algn="ctr"/>
            <a:endParaRPr lang="it-IT" cap="small" noProof="1"/>
          </a:p>
          <a:p>
            <a:pPr algn="ctr"/>
            <a:endParaRPr lang="it-IT" b="1" cap="small" noProof="1"/>
          </a:p>
          <a:p>
            <a:pPr algn="ctr"/>
            <a:endParaRPr lang="it-IT" noProof="1"/>
          </a:p>
          <a:p>
            <a:pPr algn="ctr"/>
            <a:endParaRPr lang="it-IT" b="1" noProof="1"/>
          </a:p>
        </p:txBody>
      </p:sp>
      <p:sp>
        <p:nvSpPr>
          <p:cNvPr id="7" name="Freccia in giù 6"/>
          <p:cNvSpPr/>
          <p:nvPr/>
        </p:nvSpPr>
        <p:spPr>
          <a:xfrm>
            <a:off x="4630452" y="2696640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683568" y="3305158"/>
            <a:ext cx="8352928" cy="49567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cap="small" dirty="0"/>
          </a:p>
          <a:p>
            <a:pPr algn="ctr"/>
            <a:endParaRPr lang="it-IT" b="1" cap="small" dirty="0"/>
          </a:p>
          <a:p>
            <a:pPr algn="ctr"/>
            <a:endParaRPr lang="it-IT" dirty="0"/>
          </a:p>
          <a:p>
            <a:pPr algn="ctr"/>
            <a:endParaRPr lang="it-IT" b="1" dirty="0"/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683568" y="3255806"/>
            <a:ext cx="8352928" cy="693082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noProof="1"/>
              <a:t>Oil illicit trade (refining and smuggling)</a:t>
            </a:r>
            <a:r>
              <a:rPr lang="it-IT" noProof="1"/>
              <a:t> turns into an attractive and easily exploitable trade opportunity</a:t>
            </a:r>
          </a:p>
          <a:p>
            <a:pPr algn="ctr"/>
            <a:endParaRPr lang="it-IT" b="1" cap="small" noProof="1"/>
          </a:p>
          <a:p>
            <a:pPr algn="ctr"/>
            <a:endParaRPr lang="it-IT" noProof="1"/>
          </a:p>
          <a:p>
            <a:pPr algn="ctr"/>
            <a:endParaRPr lang="it-IT" b="1" noProof="1"/>
          </a:p>
        </p:txBody>
      </p:sp>
      <p:sp>
        <p:nvSpPr>
          <p:cNvPr id="11" name="Freccia in giù 10"/>
          <p:cNvSpPr/>
          <p:nvPr/>
        </p:nvSpPr>
        <p:spPr>
          <a:xfrm>
            <a:off x="4633218" y="4173994"/>
            <a:ext cx="432048" cy="4956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egnaposto testo 2"/>
          <p:cNvSpPr txBox="1">
            <a:spLocks/>
          </p:cNvSpPr>
          <p:nvPr/>
        </p:nvSpPr>
        <p:spPr>
          <a:xfrm>
            <a:off x="825572" y="4944124"/>
            <a:ext cx="8352928" cy="861139"/>
          </a:xfrm>
          <a:prstGeom prst="rect">
            <a:avLst/>
          </a:prstGeom>
        </p:spPr>
        <p:txBody>
          <a:bodyPr/>
          <a:lstStyle>
            <a:lvl1pPr marL="0" indent="0" algn="just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just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noProof="1"/>
              <a:t>ISIL takes control of wells and refineries</a:t>
            </a:r>
            <a:r>
              <a:rPr lang="it-IT" noProof="1"/>
              <a:t>, and turns oil trade into its main source of economic gain and territorial influence</a:t>
            </a:r>
          </a:p>
          <a:p>
            <a:pPr algn="ctr"/>
            <a:endParaRPr lang="it-IT" b="1" cap="small" noProof="1"/>
          </a:p>
          <a:p>
            <a:pPr algn="ctr"/>
            <a:endParaRPr lang="it-IT" noProof="1"/>
          </a:p>
          <a:p>
            <a:pPr algn="ctr"/>
            <a:endParaRPr lang="it-IT" b="1" noProof="1"/>
          </a:p>
        </p:txBody>
      </p:sp>
    </p:spTree>
    <p:extLst>
      <p:ext uri="{BB962C8B-B14F-4D97-AF65-F5344CB8AC3E}">
        <p14:creationId xmlns:p14="http://schemas.microsoft.com/office/powerpoint/2010/main" xmlns="" val="289141179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 Tes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ide Titolo Presentazi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2690</TotalTime>
  <Words>1206</Words>
  <Application>Microsoft Office PowerPoint</Application>
  <PresentationFormat>Presentazione su schermo (4:3)</PresentationFormat>
  <Paragraphs>151</Paragraphs>
  <Slides>17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19" baseType="lpstr">
      <vt:lpstr>Slide Testo</vt:lpstr>
      <vt:lpstr>Slide Titolo Presentazione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sss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anna maria stefani</dc:creator>
  <cp:lastModifiedBy>Alex</cp:lastModifiedBy>
  <cp:revision>211</cp:revision>
  <cp:lastPrinted>2013-03-07T11:12:44Z</cp:lastPrinted>
  <dcterms:created xsi:type="dcterms:W3CDTF">2013-02-21T09:35:42Z</dcterms:created>
  <dcterms:modified xsi:type="dcterms:W3CDTF">2016-01-26T16:37:27Z</dcterms:modified>
</cp:coreProperties>
</file>